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4a" ContentType="audio/mp4"/>
  <Default Extension="png" ContentType="image/png"/>
  <Default Extension="rels" ContentType="application/vnd.openxmlformats-package.relationships+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bookmarkIdSeed="3">
  <p:sldMasterIdLst>
    <p:sldMasterId id="2147483648" r:id="rId1"/>
  </p:sldMasterIdLst>
  <p:notesMasterIdLst>
    <p:notesMasterId r:id="rId96"/>
  </p:notesMasterIdLst>
  <p:sldIdLst>
    <p:sldId id="256" r:id="rId2"/>
    <p:sldId id="424" r:id="rId3"/>
    <p:sldId id="312" r:id="rId4"/>
    <p:sldId id="425" r:id="rId5"/>
    <p:sldId id="426" r:id="rId6"/>
    <p:sldId id="427" r:id="rId7"/>
    <p:sldId id="428" r:id="rId8"/>
    <p:sldId id="366" r:id="rId9"/>
    <p:sldId id="433" r:id="rId10"/>
    <p:sldId id="434" r:id="rId11"/>
    <p:sldId id="429" r:id="rId12"/>
    <p:sldId id="435" r:id="rId13"/>
    <p:sldId id="437" r:id="rId14"/>
    <p:sldId id="441" r:id="rId15"/>
    <p:sldId id="440" r:id="rId16"/>
    <p:sldId id="438" r:id="rId17"/>
    <p:sldId id="442" r:id="rId18"/>
    <p:sldId id="443" r:id="rId19"/>
    <p:sldId id="444" r:id="rId20"/>
    <p:sldId id="445" r:id="rId21"/>
    <p:sldId id="446" r:id="rId22"/>
    <p:sldId id="447" r:id="rId23"/>
    <p:sldId id="448" r:id="rId24"/>
    <p:sldId id="526" r:id="rId25"/>
    <p:sldId id="527" r:id="rId26"/>
    <p:sldId id="449" r:id="rId27"/>
    <p:sldId id="451" r:id="rId28"/>
    <p:sldId id="452" r:id="rId29"/>
    <p:sldId id="453" r:id="rId30"/>
    <p:sldId id="632" r:id="rId31"/>
    <p:sldId id="455" r:id="rId32"/>
    <p:sldId id="457" r:id="rId33"/>
    <p:sldId id="459" r:id="rId34"/>
    <p:sldId id="525" r:id="rId35"/>
    <p:sldId id="460" r:id="rId36"/>
    <p:sldId id="465" r:id="rId37"/>
    <p:sldId id="461" r:id="rId38"/>
    <p:sldId id="462" r:id="rId39"/>
    <p:sldId id="463" r:id="rId40"/>
    <p:sldId id="466" r:id="rId41"/>
    <p:sldId id="467" r:id="rId42"/>
    <p:sldId id="349" r:id="rId43"/>
    <p:sldId id="630" r:id="rId44"/>
    <p:sldId id="464" r:id="rId45"/>
    <p:sldId id="422" r:id="rId46"/>
    <p:sldId id="351" r:id="rId47"/>
    <p:sldId id="367" r:id="rId48"/>
    <p:sldId id="368" r:id="rId49"/>
    <p:sldId id="369" r:id="rId50"/>
    <p:sldId id="370" r:id="rId51"/>
    <p:sldId id="371" r:id="rId52"/>
    <p:sldId id="372" r:id="rId53"/>
    <p:sldId id="355" r:id="rId54"/>
    <p:sldId id="373" r:id="rId55"/>
    <p:sldId id="356" r:id="rId56"/>
    <p:sldId id="382" r:id="rId57"/>
    <p:sldId id="376" r:id="rId58"/>
    <p:sldId id="380" r:id="rId59"/>
    <p:sldId id="378" r:id="rId60"/>
    <p:sldId id="381" r:id="rId61"/>
    <p:sldId id="383" r:id="rId62"/>
    <p:sldId id="384" r:id="rId63"/>
    <p:sldId id="385" r:id="rId64"/>
    <p:sldId id="386" r:id="rId65"/>
    <p:sldId id="387" r:id="rId66"/>
    <p:sldId id="388" r:id="rId67"/>
    <p:sldId id="599" r:id="rId68"/>
    <p:sldId id="631" r:id="rId69"/>
    <p:sldId id="389" r:id="rId70"/>
    <p:sldId id="395" r:id="rId71"/>
    <p:sldId id="601" r:id="rId72"/>
    <p:sldId id="600" r:id="rId73"/>
    <p:sldId id="396" r:id="rId74"/>
    <p:sldId id="398" r:id="rId75"/>
    <p:sldId id="397" r:id="rId76"/>
    <p:sldId id="393" r:id="rId77"/>
    <p:sldId id="400" r:id="rId78"/>
    <p:sldId id="405" r:id="rId79"/>
    <p:sldId id="406" r:id="rId80"/>
    <p:sldId id="407" r:id="rId81"/>
    <p:sldId id="408" r:id="rId82"/>
    <p:sldId id="409" r:id="rId83"/>
    <p:sldId id="410" r:id="rId84"/>
    <p:sldId id="411" r:id="rId85"/>
    <p:sldId id="412" r:id="rId86"/>
    <p:sldId id="413" r:id="rId87"/>
    <p:sldId id="698" r:id="rId88"/>
    <p:sldId id="391" r:id="rId89"/>
    <p:sldId id="399" r:id="rId90"/>
    <p:sldId id="468" r:id="rId91"/>
    <p:sldId id="392" r:id="rId92"/>
    <p:sldId id="394" r:id="rId93"/>
    <p:sldId id="267" r:id="rId94"/>
    <p:sldId id="699" r:id="rId9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guide id="3" orient="horz" pos="4149">
          <p15:clr>
            <a:srgbClr val="A4A3A4"/>
          </p15:clr>
        </p15:guide>
        <p15:guide id="4" pos="236">
          <p15:clr>
            <a:srgbClr val="A4A3A4"/>
          </p15:clr>
        </p15:guide>
        <p15:guide id="5" pos="73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9895"/>
    <a:srgbClr val="E9E9E9"/>
    <a:srgbClr val="A1D3D0"/>
    <a:srgbClr val="EAEFF7"/>
    <a:srgbClr val="BFBFBF"/>
    <a:srgbClr val="E4E4E4"/>
    <a:srgbClr val="DADADA"/>
    <a:srgbClr val="E7E7E7"/>
    <a:srgbClr val="425B5B"/>
    <a:srgbClr val="0027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88" autoAdjust="0"/>
    <p:restoredTop sz="80247" autoAdjust="0"/>
  </p:normalViewPr>
  <p:slideViewPr>
    <p:cSldViewPr snapToGrid="0" snapToObjects="1">
      <p:cViewPr varScale="1">
        <p:scale>
          <a:sx n="40" d="100"/>
          <a:sy n="40" d="100"/>
        </p:scale>
        <p:origin x="24" y="624"/>
      </p:cViewPr>
      <p:guideLst>
        <p:guide pos="3840"/>
        <p:guide orient="horz" pos="2160"/>
        <p:guide orient="horz" pos="4149"/>
        <p:guide pos="236"/>
        <p:guide pos="7376"/>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97"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46.emf"/></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3.png>
</file>

<file path=ppt/media/image24.png>
</file>

<file path=ppt/media/image25.jpeg>
</file>

<file path=ppt/media/image26.jpeg>
</file>

<file path=ppt/media/image27.jpeg>
</file>

<file path=ppt/media/image28.jpe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40.jpeg>
</file>

<file path=ppt/media/image41.jpeg>
</file>

<file path=ppt/media/image42.jpeg>
</file>

<file path=ppt/media/image43.jpeg>
</file>

<file path=ppt/media/image44.jpeg>
</file>

<file path=ppt/media/image47.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EDCCCA-0BC9-4E4A-BDA5-57CA6EE6A4D0}" type="datetimeFigureOut">
              <a:rPr lang="zh-CN" altLang="en-US" smtClean="0"/>
              <a:t>2019/6/24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E06540-3D4A-4D1B-89C3-AFCFAF39EF4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展示分为两个大点共</a:t>
            </a:r>
            <a:r>
              <a:rPr lang="en-US" altLang="zh-CN" dirty="0"/>
              <a:t>4</a:t>
            </a:r>
            <a:r>
              <a:rPr lang="zh-CN" altLang="en-US" dirty="0"/>
              <a:t>个部分 第一个大点是自动程序修复技术的介绍 第二个大点是自动程序修复工具中的数据集如何构建的相关背景、以及构建过程和实证研究（利用该构建过程所得到的一个结果）。</a:t>
            </a:r>
          </a:p>
        </p:txBody>
      </p:sp>
      <p:sp>
        <p:nvSpPr>
          <p:cNvPr id="4" name="灯片编号占位符 3"/>
          <p:cNvSpPr>
            <a:spLocks noGrp="1"/>
          </p:cNvSpPr>
          <p:nvPr>
            <p:ph type="sldNum" sz="quarter" idx="10"/>
          </p:nvPr>
        </p:nvSpPr>
        <p:spPr/>
        <p:txBody>
          <a:bodyPr/>
          <a:lstStyle/>
          <a:p>
            <a:fld id="{C7E06540-3D4A-4D1B-89C3-AFCFAF39EF4F}"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31</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32</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33</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34</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35</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36</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37</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38</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39</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40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41</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42</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43</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44</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45</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46</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47</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48</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49</a:t>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50</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5</a:t>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51</a:t>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52</a:t>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53</a:t>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54</a:t>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55</a:t>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56</a:t>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57</a:t>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58</a:t>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59</a:t>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60</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6</a:t>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61</a:t>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62</a:t>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63</a:t>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64</a:t>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65</a:t>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66</a:t>
            </a:fld>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67</a:t>
            </a:fld>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68</a:t>
            </a:fld>
            <a:endParaRPr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69</a:t>
            </a:fld>
            <a:endParaRPr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70</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7</a:t>
            </a:fld>
            <a:endParaRPr lang="zh-CN" alt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71</a:t>
            </a:fld>
            <a:endParaRPr lang="zh-CN" alt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72</a:t>
            </a:fld>
            <a:endParaRPr lang="zh-CN" alt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73</a:t>
            </a:fld>
            <a:endParaRPr lang="zh-CN" alt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74</a:t>
            </a:fld>
            <a:endParaRPr lang="zh-CN" altLang="en-US"/>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75</a:t>
            </a:fld>
            <a:endParaRPr lang="zh-CN" alt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76</a:t>
            </a:fld>
            <a:endParaRPr lang="zh-CN" alt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77</a:t>
            </a:fld>
            <a:endParaRPr lang="zh-CN" alt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78</a:t>
            </a:fld>
            <a:endParaRPr lang="zh-CN" alt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79</a:t>
            </a:fld>
            <a:endParaRPr lang="zh-CN" alt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80</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8</a:t>
            </a:fld>
            <a:endParaRPr lang="zh-CN" altLang="en-US"/>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81</a:t>
            </a:fld>
            <a:endParaRPr lang="zh-CN" altLang="en-US"/>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82</a:t>
            </a:fld>
            <a:endParaRPr lang="zh-CN" altLang="en-US"/>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83</a:t>
            </a:fld>
            <a:endParaRPr lang="zh-CN" altLang="en-US"/>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84</a:t>
            </a:fld>
            <a:endParaRPr lang="zh-CN" alt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85</a:t>
            </a:fld>
            <a:endParaRPr lang="zh-CN" alt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86</a:t>
            </a:fld>
            <a:endParaRPr lang="zh-CN" altLang="en-US"/>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87</a:t>
            </a:fld>
            <a:endParaRPr lang="zh-CN" altLang="en-US"/>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88</a:t>
            </a:fld>
            <a:endParaRPr lang="zh-CN" altLang="en-US"/>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89</a:t>
            </a:fld>
            <a:endParaRPr lang="zh-CN" altLang="en-US"/>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90</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9</a:t>
            </a:fld>
            <a:endParaRPr lang="zh-CN" altLang="en-US"/>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在第三部分中，我们将通过</a:t>
            </a:r>
            <a:r>
              <a:rPr lang="en-US" altLang="zh-CN" dirty="0"/>
              <a:t>empirical study,</a:t>
            </a:r>
            <a:r>
              <a:rPr lang="zh-CN" altLang="en-US" dirty="0"/>
              <a:t>说明我们测试集的优势。</a:t>
            </a:r>
            <a:endParaRPr lang="en-US" altLang="zh-CN" dirty="0"/>
          </a:p>
        </p:txBody>
      </p:sp>
      <p:sp>
        <p:nvSpPr>
          <p:cNvPr id="4" name="灯片编号占位符 3"/>
          <p:cNvSpPr>
            <a:spLocks noGrp="1"/>
          </p:cNvSpPr>
          <p:nvPr>
            <p:ph type="sldNum" sz="quarter" idx="10"/>
          </p:nvPr>
        </p:nvSpPr>
        <p:spPr/>
        <p:txBody>
          <a:bodyPr/>
          <a:lstStyle/>
          <a:p>
            <a:fld id="{C7E06540-3D4A-4D1B-89C3-AFCFAF39EF4F}" type="slidenum">
              <a:rPr lang="zh-CN" altLang="en-US" smtClean="0"/>
              <a:t>91</a:t>
            </a:fld>
            <a:endParaRPr lang="zh-CN" altLang="en-US"/>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7E06540-3D4A-4D1B-89C3-AFCFAF39EF4F}" type="slidenum">
              <a:rPr lang="zh-CN" altLang="en-US" smtClean="0"/>
              <a:t>92</a:t>
            </a:fld>
            <a:endParaRPr lang="zh-CN" altLang="en-US"/>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我的展示结束了，谢谢大家！（半）</a:t>
            </a:r>
          </a:p>
        </p:txBody>
      </p:sp>
      <p:sp>
        <p:nvSpPr>
          <p:cNvPr id="4" name="灯片编号占位符 3"/>
          <p:cNvSpPr>
            <a:spLocks noGrp="1"/>
          </p:cNvSpPr>
          <p:nvPr>
            <p:ph type="sldNum" sz="quarter" idx="10"/>
          </p:nvPr>
        </p:nvSpPr>
        <p:spPr/>
        <p:txBody>
          <a:bodyPr/>
          <a:lstStyle/>
          <a:p>
            <a:fld id="{C7E06540-3D4A-4D1B-89C3-AFCFAF39EF4F}" type="slidenum">
              <a:rPr lang="zh-CN" altLang="en-US" smtClean="0"/>
              <a:t>93</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E9E9E9"/>
        </a:solidFill>
        <a:effectLst/>
      </p:bgPr>
    </p:bg>
    <p:spTree>
      <p:nvGrpSpPr>
        <p:cNvPr id="1" name=""/>
        <p:cNvGrpSpPr/>
        <p:nvPr/>
      </p:nvGrpSpPr>
      <p:grpSpPr>
        <a:xfrm>
          <a:off x="0" y="0"/>
          <a:ext cx="0" cy="0"/>
          <a:chOff x="0" y="0"/>
          <a:chExt cx="0" cy="0"/>
        </a:xfrm>
      </p:grpSpPr>
      <p:sp>
        <p:nvSpPr>
          <p:cNvPr id="3" name="矩形 2"/>
          <p:cNvSpPr/>
          <p:nvPr userDrawn="1"/>
        </p:nvSpPr>
        <p:spPr>
          <a:xfrm>
            <a:off x="425602" y="652450"/>
            <a:ext cx="11340795" cy="4876549"/>
          </a:xfrm>
          <a:prstGeom prst="rect">
            <a:avLst/>
          </a:prstGeom>
          <a:noFill/>
          <a:ln w="76200">
            <a:solidFill>
              <a:srgbClr val="1A98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userDrawn="1"/>
        </p:nvGrpSpPr>
        <p:grpSpPr>
          <a:xfrm rot="9861016" flipH="1">
            <a:off x="-2443125" y="4065941"/>
            <a:ext cx="8030020" cy="6922436"/>
            <a:chOff x="3241129" y="967902"/>
            <a:chExt cx="5709753" cy="4922199"/>
          </a:xfrm>
          <a:solidFill>
            <a:srgbClr val="E9E9E9"/>
          </a:solidFill>
        </p:grpSpPr>
        <p:grpSp>
          <p:nvGrpSpPr>
            <p:cNvPr id="5" name="组合 4"/>
            <p:cNvGrpSpPr/>
            <p:nvPr/>
          </p:nvGrpSpPr>
          <p:grpSpPr>
            <a:xfrm>
              <a:off x="3241129" y="967902"/>
              <a:ext cx="5709753" cy="4922199"/>
              <a:chOff x="3241126" y="967902"/>
              <a:chExt cx="5709748" cy="4922199"/>
            </a:xfrm>
            <a:grpFill/>
          </p:grpSpPr>
          <p:sp>
            <p:nvSpPr>
              <p:cNvPr id="8" name="等腰三角形 7"/>
              <p:cNvSpPr/>
              <p:nvPr/>
            </p:nvSpPr>
            <p:spPr>
              <a:xfrm>
                <a:off x="3241126" y="967902"/>
                <a:ext cx="5709747" cy="4922196"/>
              </a:xfrm>
              <a:prstGeom prst="triangle">
                <a:avLst/>
              </a:prstGeom>
              <a:grp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a:stCxn id="8" idx="0"/>
              </p:cNvCxnSpPr>
              <p:nvPr/>
            </p:nvCxnSpPr>
            <p:spPr>
              <a:xfrm rot="11303420" flipH="1" flipV="1">
                <a:off x="5858688" y="985309"/>
                <a:ext cx="474623" cy="3217900"/>
              </a:xfrm>
              <a:prstGeom prst="line">
                <a:avLst/>
              </a:prstGeom>
              <a:grpFill/>
              <a:ln w="76200">
                <a:no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flipV="1">
                <a:off x="6093606" y="4240456"/>
                <a:ext cx="2857268" cy="1649645"/>
              </a:xfrm>
              <a:prstGeom prst="line">
                <a:avLst/>
              </a:prstGeom>
              <a:grpFill/>
              <a:ln w="76200">
                <a:no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3241127" y="4236312"/>
                <a:ext cx="2864445" cy="1653789"/>
              </a:xfrm>
              <a:prstGeom prst="line">
                <a:avLst/>
              </a:prstGeom>
              <a:grpFill/>
              <a:ln w="76200">
                <a:noFill/>
              </a:ln>
            </p:spPr>
            <p:style>
              <a:lnRef idx="1">
                <a:schemeClr val="accent1"/>
              </a:lnRef>
              <a:fillRef idx="0">
                <a:schemeClr val="accent1"/>
              </a:fillRef>
              <a:effectRef idx="0">
                <a:schemeClr val="accent1"/>
              </a:effectRef>
              <a:fontRef idx="minor">
                <a:schemeClr val="tx1"/>
              </a:fontRef>
            </p:style>
          </p:cxnSp>
        </p:grpSp>
        <p:sp>
          <p:nvSpPr>
            <p:cNvPr id="6" name="等腰三角形 5"/>
            <p:cNvSpPr/>
            <p:nvPr/>
          </p:nvSpPr>
          <p:spPr>
            <a:xfrm>
              <a:off x="5353054" y="4334047"/>
              <a:ext cx="1485901" cy="45194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2" name="矩形 11"/>
          <p:cNvSpPr/>
          <p:nvPr userDrawn="1"/>
        </p:nvSpPr>
        <p:spPr>
          <a:xfrm>
            <a:off x="-15754" y="-23111"/>
            <a:ext cx="12207754" cy="361483"/>
          </a:xfrm>
          <a:prstGeom prst="rect">
            <a:avLst/>
          </a:prstGeom>
          <a:pattFill prst="ltUpDiag">
            <a:fgClr>
              <a:srgbClr val="1A9895"/>
            </a:fgClr>
            <a:bgClr>
              <a:srgbClr val="E9E9E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userDrawn="1"/>
        </p:nvGrpSpPr>
        <p:grpSpPr>
          <a:xfrm rot="9861016" flipH="1">
            <a:off x="-2153422" y="4337089"/>
            <a:ext cx="7342026" cy="6329338"/>
            <a:chOff x="3241129" y="967902"/>
            <a:chExt cx="5709753" cy="4922199"/>
          </a:xfrm>
        </p:grpSpPr>
        <p:grpSp>
          <p:nvGrpSpPr>
            <p:cNvPr id="19" name="组合 18"/>
            <p:cNvGrpSpPr/>
            <p:nvPr/>
          </p:nvGrpSpPr>
          <p:grpSpPr>
            <a:xfrm>
              <a:off x="3241129" y="967902"/>
              <a:ext cx="5709753" cy="4922199"/>
              <a:chOff x="3241126" y="967902"/>
              <a:chExt cx="5709748" cy="4922199"/>
            </a:xfrm>
          </p:grpSpPr>
          <p:sp>
            <p:nvSpPr>
              <p:cNvPr id="22" name="等腰三角形 21"/>
              <p:cNvSpPr/>
              <p:nvPr/>
            </p:nvSpPr>
            <p:spPr>
              <a:xfrm>
                <a:off x="3241126" y="967902"/>
                <a:ext cx="5709747" cy="4922196"/>
              </a:xfrm>
              <a:prstGeom prst="triangle">
                <a:avLst/>
              </a:prstGeom>
              <a:solidFill>
                <a:srgbClr val="E9E9E9"/>
              </a:solidFill>
              <a:ln w="57150">
                <a:solidFill>
                  <a:srgbClr val="1A98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23" name="直接连接符 22"/>
              <p:cNvCxnSpPr>
                <a:stCxn id="22" idx="0"/>
              </p:cNvCxnSpPr>
              <p:nvPr/>
            </p:nvCxnSpPr>
            <p:spPr>
              <a:xfrm rot="11303420" flipH="1" flipV="1">
                <a:off x="5858688" y="985309"/>
                <a:ext cx="474623" cy="3217900"/>
              </a:xfrm>
              <a:prstGeom prst="line">
                <a:avLst/>
              </a:prstGeom>
              <a:ln w="76200">
                <a:solidFill>
                  <a:srgbClr val="1A9895"/>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flipV="1">
                <a:off x="6093606" y="4240456"/>
                <a:ext cx="2857268" cy="1649645"/>
              </a:xfrm>
              <a:prstGeom prst="line">
                <a:avLst/>
              </a:prstGeom>
              <a:ln w="76200">
                <a:solidFill>
                  <a:srgbClr val="1A9895"/>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3241127" y="4236312"/>
                <a:ext cx="2864445" cy="1653789"/>
              </a:xfrm>
              <a:prstGeom prst="line">
                <a:avLst/>
              </a:prstGeom>
              <a:ln w="76200">
                <a:solidFill>
                  <a:srgbClr val="1A9895"/>
                </a:solidFill>
              </a:ln>
            </p:spPr>
            <p:style>
              <a:lnRef idx="1">
                <a:schemeClr val="accent1"/>
              </a:lnRef>
              <a:fillRef idx="0">
                <a:schemeClr val="accent1"/>
              </a:fillRef>
              <a:effectRef idx="0">
                <a:schemeClr val="accent1"/>
              </a:effectRef>
              <a:fontRef idx="minor">
                <a:schemeClr val="tx1"/>
              </a:fontRef>
            </p:style>
          </p:cxnSp>
        </p:grpSp>
        <p:sp>
          <p:nvSpPr>
            <p:cNvPr id="20" name="等腰三角形 19"/>
            <p:cNvSpPr/>
            <p:nvPr/>
          </p:nvSpPr>
          <p:spPr>
            <a:xfrm>
              <a:off x="5353054" y="4334047"/>
              <a:ext cx="1485901" cy="451940"/>
            </a:xfrm>
            <a:prstGeom prst="triangle">
              <a:avLst/>
            </a:prstGeom>
            <a:solidFill>
              <a:srgbClr val="1A98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solidFill>
              <a:srgbClr val="1A98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3" y="258233"/>
            <a:ext cx="5370495" cy="529569"/>
          </a:xfrm>
          <a:prstGeom prst="rect">
            <a:avLst/>
          </a:prstGeom>
          <a:ln w="12700" cmpd="sng">
            <a:solidFill>
              <a:schemeClr val="tx1"/>
            </a:solidFill>
          </a:ln>
        </p:spPr>
        <p:txBody>
          <a:bodyPr vert="horz" anchor="ctr"/>
          <a:lstStyle>
            <a:lvl1pPr marL="0" indent="0" algn="l">
              <a:buNone/>
              <a:defRPr sz="2400" b="1">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01</a:t>
            </a:r>
            <a:endParaRPr kumimoji="1" lang="zh-CN" altLang="en-US" dirty="0"/>
          </a:p>
        </p:txBody>
      </p:sp>
      <p:sp>
        <p:nvSpPr>
          <p:cNvPr id="4" name="图片占位符 8"/>
          <p:cNvSpPr>
            <a:spLocks noGrp="1"/>
          </p:cNvSpPr>
          <p:nvPr>
            <p:ph type="pic" sz="quarter" idx="14" hasCustomPrompt="1"/>
          </p:nvPr>
        </p:nvSpPr>
        <p:spPr>
          <a:xfrm>
            <a:off x="376767" y="5989475"/>
            <a:ext cx="2272223" cy="533400"/>
          </a:xfrm>
          <a:prstGeom prst="rect">
            <a:avLst/>
          </a:prstGeom>
        </p:spPr>
        <p:txBody>
          <a:bodyPr vert="horz" anchor="ctr"/>
          <a:lstStyle>
            <a:lvl1pPr marL="0" indent="0" algn="ctr">
              <a:buNone/>
              <a:defRPr sz="1600" b="1">
                <a:latin typeface="微软雅黑" panose="020B0503020204020204" charset="-122"/>
                <a:ea typeface="微软雅黑" panose="020B0503020204020204" charset="-122"/>
                <a:cs typeface="微软雅黑" panose="020B0503020204020204" charset="-122"/>
              </a:defRPr>
            </a:lvl1pPr>
          </a:lstStyle>
          <a:p>
            <a:r>
              <a:rPr kumimoji="1" lang="en-US" altLang="zh-CN" sz="1600" b="1" dirty="0"/>
              <a:t>LOGO&amp;PIC</a:t>
            </a:r>
            <a:r>
              <a:rPr kumimoji="1" lang="zh-CN" altLang="en-US" sz="1600" b="1" dirty="0"/>
              <a:t> </a:t>
            </a:r>
            <a:r>
              <a:rPr kumimoji="1" lang="en-US" altLang="zh-CN" sz="1600" b="1" dirty="0"/>
              <a:t>HERE</a:t>
            </a:r>
            <a:endParaRPr kumimoji="1"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600"/>
            <a:r>
              <a:rPr lang="zh-CN" altLang="en-US" sz="1800" dirty="0">
                <a:solidFill>
                  <a:schemeClr val="tx1">
                    <a:lumMod val="75000"/>
                    <a:lumOff val="25000"/>
                  </a:schemeClr>
                </a:solidFill>
                <a:latin typeface="Segoe UI Light" panose="020B0502040204020203"/>
                <a:ea typeface="微软雅黑" panose="020B0503020204020204" charset="-122"/>
                <a:cs typeface="Segoe UI Light" panose="020B0502040204020203"/>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600"/>
            <a:r>
              <a:rPr kumimoji="1" lang="en-US" altLang="zh-CN" sz="1000" dirty="0">
                <a:solidFill>
                  <a:schemeClr val="tx1">
                    <a:lumMod val="75000"/>
                    <a:lumOff val="25000"/>
                  </a:schemeClr>
                </a:solidFill>
                <a:latin typeface="Segoe UI Light" panose="020B0502040204020203"/>
                <a:ea typeface="微软雅黑" panose="020B0503020204020204" charset="-122"/>
                <a:cs typeface="Segoe UI Light" panose="020B0502040204020203"/>
              </a:rPr>
              <a:t>OfficePLUS</a:t>
            </a:r>
            <a:endParaRPr lang="zh-CN" altLang="en-US" sz="10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defTabSz="609600"/>
            <a:r>
              <a:rPr lang="zh-CN" altLang="en-US" sz="1800" dirty="0">
                <a:solidFill>
                  <a:srgbClr val="FFFFFF"/>
                </a:solidFill>
                <a:latin typeface="Segoe UI Light" panose="020B0502040204020203"/>
                <a:ea typeface="微软雅黑" panose="020B0503020204020204" charset="-122"/>
                <a:cs typeface="Segoe UI Light" panose="020B0502040204020203"/>
              </a:rPr>
              <a:t>标注</a:t>
            </a:r>
          </a:p>
        </p:txBody>
      </p:sp>
      <p:sp>
        <p:nvSpPr>
          <p:cNvPr id="11" name="矩形 10"/>
          <p:cNvSpPr/>
          <p:nvPr userDrawn="1"/>
        </p:nvSpPr>
        <p:spPr>
          <a:xfrm>
            <a:off x="2572589" y="759873"/>
            <a:ext cx="1402001" cy="3453253"/>
          </a:xfrm>
          <a:prstGeom prst="rect">
            <a:avLst/>
          </a:prstGeom>
        </p:spPr>
        <p:txBody>
          <a:bodyPr wrap="square">
            <a:spAutoFit/>
          </a:bodyPr>
          <a:lstStyle/>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字体使用 </a:t>
            </a: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行距</a:t>
            </a: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背景图片出处</a:t>
            </a:r>
          </a:p>
          <a:p>
            <a:pPr defTabSz="609600">
              <a:lnSpc>
                <a:spcPct val="130000"/>
              </a:lnSpc>
            </a:pPr>
            <a:endParaRPr lang="zh-CN" altLang="en-US"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zh-CN" altLang="en-US"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声明</a:t>
            </a:r>
            <a:endParaRPr lang="en-US" altLang="zh-CN" sz="1400" dirty="0">
              <a:solidFill>
                <a:srgbClr val="FFFFFF"/>
              </a:solidFill>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4239879"/>
          </a:xfrm>
          <a:prstGeom prst="rect">
            <a:avLst/>
          </a:prstGeom>
        </p:spPr>
        <p:txBody>
          <a:bodyPr wrap="square">
            <a:spAutoFit/>
          </a:bodyPr>
          <a:lstStyle/>
          <a:p>
            <a:pPr>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英文 </a:t>
            </a:r>
            <a:r>
              <a:rPr lang="is-IS" altLang="zh-CN" sz="1400" dirty="0">
                <a:solidFill>
                  <a:srgbClr val="FFFFFF"/>
                </a:solidFill>
                <a:latin typeface="Segoe UI Light" panose="020B0502040204020203"/>
                <a:cs typeface="Segoe UI Light" panose="020B0502040204020203"/>
              </a:rPr>
              <a:t>Microsoft YaHei</a:t>
            </a:r>
            <a:endParaRPr lang="zh-CN" altLang="en-US" sz="1400" dirty="0">
              <a:solidFill>
                <a:srgbClr val="FFFFFF"/>
              </a:solidFill>
              <a:latin typeface="Segoe UI Light" panose="020B0502040204020203"/>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中文 微软雅黑</a:t>
            </a: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正文 </a:t>
            </a:r>
            <a:r>
              <a:rPr lang="en-US" altLang="zh-CN" sz="1400" dirty="0">
                <a:solidFill>
                  <a:srgbClr val="FFFFFF"/>
                </a:solidFill>
                <a:latin typeface="Segoe UI Light" panose="020B0502040204020203"/>
                <a:ea typeface="微软雅黑" panose="020B0503020204020204" charset="-122"/>
                <a:cs typeface="Segoe UI Light" panose="020B0502040204020203"/>
              </a:rPr>
              <a:t>1.3</a:t>
            </a: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en-US" altLang="zh-CN" sz="1400" dirty="0" err="1">
                <a:solidFill>
                  <a:srgbClr val="FFFFFF"/>
                </a:solidFill>
                <a:latin typeface="Segoe UI Light" panose="020B0502040204020203"/>
                <a:ea typeface="微软雅黑" panose="020B0503020204020204" charset="-122"/>
                <a:cs typeface="Segoe UI Light" panose="020B0502040204020203"/>
              </a:rPr>
              <a:t>cn.bing.com</a:t>
            </a:r>
            <a:endParaRPr lang="zh-CN" altLang="en-US"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zh-CN" altLang="en-US"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zh-CN" altLang="en-US" sz="1400" dirty="0">
              <a:solidFill>
                <a:srgbClr val="FFFFFF"/>
              </a:solidFill>
              <a:latin typeface="Segoe UI Light" panose="020B0502040204020203"/>
              <a:ea typeface="微软雅黑" panose="020B050302020402020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本网站所提供的任何信息内容（包括但不限于 </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PPT</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模板、</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Word</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文档、</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Excel</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图表、图片素材等）均受</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中华人民共和国著作权法</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信息网络传播权保护条例</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及其他适用的法律法规的保护，未经权利人书面明确授权，信息内容的任何部分</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包括图片或图表</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defTabSz="609600"/>
            <a:r>
              <a:rPr kumimoji="1" lang="en-US" altLang="zh-CN" sz="1000" dirty="0">
                <a:solidFill>
                  <a:prstClr val="white"/>
                </a:solidFill>
                <a:latin typeface="Segoe UI Light" panose="020B0502040204020203"/>
                <a:ea typeface="微软雅黑" panose="020B0503020204020204" charset="-122"/>
                <a:cs typeface="Segoe UI Light" panose="020B0502040204020203"/>
              </a:rPr>
              <a:t>OfficePLUS</a:t>
            </a:r>
            <a:endParaRPr lang="zh-CN" altLang="en-US" sz="1000" dirty="0">
              <a:solidFill>
                <a:prstClr val="white"/>
              </a:solidFill>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algn="ctr" defTabSz="609600"/>
            <a:r>
              <a:rPr kumimoji="1" lang="zh-CN" altLang="en-US" sz="1335" dirty="0">
                <a:solidFill>
                  <a:srgbClr val="000000"/>
                </a:solidFill>
                <a:latin typeface="Century Gothic" panose="020B0502020202020204"/>
                <a:ea typeface="微软雅黑" panose="020B0503020204020204" charset="-122"/>
              </a:rPr>
              <a:t>点击</a:t>
            </a:r>
            <a:r>
              <a:rPr kumimoji="1" lang="en-US" altLang="zh-CN" sz="1335" dirty="0">
                <a:solidFill>
                  <a:srgbClr val="000000"/>
                </a:solidFill>
                <a:latin typeface="Segoe UI Light" panose="020B0502040204020203" charset="0"/>
                <a:ea typeface="Segoe UI Light" panose="020B0502040204020203" charset="0"/>
                <a:cs typeface="Segoe UI Light" panose="020B0502040204020203" charset="0"/>
              </a:rPr>
              <a:t>Logo</a:t>
            </a:r>
            <a:r>
              <a:rPr kumimoji="1" lang="zh-CN" altLang="en-US" sz="1335" dirty="0">
                <a:solidFill>
                  <a:srgbClr val="000000"/>
                </a:solidFill>
                <a:latin typeface="Century Gothic" panose="020B0502020202020204"/>
                <a:ea typeface="微软雅黑" panose="020B0503020204020204" charset="-122"/>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标题幻灯片">
    <p:bg>
      <p:bgPr>
        <a:solidFill>
          <a:srgbClr val="1A9895"/>
        </a:solidFill>
        <a:effectLst/>
      </p:bgPr>
    </p:bg>
    <p:spTree>
      <p:nvGrpSpPr>
        <p:cNvPr id="1" name=""/>
        <p:cNvGrpSpPr/>
        <p:nvPr/>
      </p:nvGrpSpPr>
      <p:grpSpPr>
        <a:xfrm>
          <a:off x="0" y="0"/>
          <a:ext cx="0" cy="0"/>
          <a:chOff x="0" y="0"/>
          <a:chExt cx="0" cy="0"/>
        </a:xfrm>
      </p:grpSpPr>
      <p:grpSp>
        <p:nvGrpSpPr>
          <p:cNvPr id="27" name="组合 26"/>
          <p:cNvGrpSpPr/>
          <p:nvPr userDrawn="1"/>
        </p:nvGrpSpPr>
        <p:grpSpPr>
          <a:xfrm rot="693700">
            <a:off x="6432728" y="-2025321"/>
            <a:ext cx="7510760" cy="6474794"/>
            <a:chOff x="3241129" y="967902"/>
            <a:chExt cx="5709753" cy="4922199"/>
          </a:xfrm>
        </p:grpSpPr>
        <p:grpSp>
          <p:nvGrpSpPr>
            <p:cNvPr id="28" name="组合 27"/>
            <p:cNvGrpSpPr/>
            <p:nvPr/>
          </p:nvGrpSpPr>
          <p:grpSpPr>
            <a:xfrm>
              <a:off x="3241129" y="967902"/>
              <a:ext cx="5709753" cy="4922199"/>
              <a:chOff x="3241126" y="967902"/>
              <a:chExt cx="5709748" cy="4922199"/>
            </a:xfrm>
          </p:grpSpPr>
          <p:sp>
            <p:nvSpPr>
              <p:cNvPr id="31" name="等腰三角形 30"/>
              <p:cNvSpPr/>
              <p:nvPr/>
            </p:nvSpPr>
            <p:spPr>
              <a:xfrm>
                <a:off x="3241126" y="967902"/>
                <a:ext cx="5709748" cy="4922196"/>
              </a:xfrm>
              <a:prstGeom prst="triangl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 name="直接连接符 31"/>
              <p:cNvCxnSpPr>
                <a:stCxn id="31" idx="0"/>
              </p:cNvCxnSpPr>
              <p:nvPr/>
            </p:nvCxnSpPr>
            <p:spPr>
              <a:xfrm rot="11303420" flipH="1" flipV="1">
                <a:off x="5858688" y="985310"/>
                <a:ext cx="474623" cy="321790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flipV="1">
                <a:off x="6093606" y="4240456"/>
                <a:ext cx="2857268" cy="1649645"/>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V="1">
                <a:off x="3241127" y="4236312"/>
                <a:ext cx="2864445" cy="1653789"/>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9" name="等腰三角形 28"/>
            <p:cNvSpPr/>
            <p:nvPr/>
          </p:nvSpPr>
          <p:spPr>
            <a:xfrm>
              <a:off x="5353054" y="4334047"/>
              <a:ext cx="1485901" cy="45194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42" name="组合 41"/>
          <p:cNvGrpSpPr/>
          <p:nvPr userDrawn="1"/>
        </p:nvGrpSpPr>
        <p:grpSpPr>
          <a:xfrm rot="2715711">
            <a:off x="-1269661" y="5733927"/>
            <a:ext cx="3282274" cy="2829546"/>
            <a:chOff x="3241129" y="967902"/>
            <a:chExt cx="5709753" cy="4922199"/>
          </a:xfrm>
        </p:grpSpPr>
        <p:grpSp>
          <p:nvGrpSpPr>
            <p:cNvPr id="43" name="组合 42"/>
            <p:cNvGrpSpPr/>
            <p:nvPr/>
          </p:nvGrpSpPr>
          <p:grpSpPr>
            <a:xfrm>
              <a:off x="3241129" y="967902"/>
              <a:ext cx="5709753" cy="4922199"/>
              <a:chOff x="3241126" y="967902"/>
              <a:chExt cx="5709748" cy="4922199"/>
            </a:xfrm>
          </p:grpSpPr>
          <p:sp>
            <p:nvSpPr>
              <p:cNvPr id="46" name="等腰三角形 45"/>
              <p:cNvSpPr/>
              <p:nvPr/>
            </p:nvSpPr>
            <p:spPr>
              <a:xfrm>
                <a:off x="3241126" y="967902"/>
                <a:ext cx="5709748" cy="4922196"/>
              </a:xfrm>
              <a:prstGeom prst="triangl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7" name="直接连接符 46"/>
              <p:cNvCxnSpPr>
                <a:stCxn id="46" idx="0"/>
              </p:cNvCxnSpPr>
              <p:nvPr/>
            </p:nvCxnSpPr>
            <p:spPr>
              <a:xfrm rot="11303420" flipH="1" flipV="1">
                <a:off x="5858688" y="985310"/>
                <a:ext cx="474623" cy="321790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flipV="1">
                <a:off x="6093606" y="4240456"/>
                <a:ext cx="2857268" cy="1649645"/>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V="1">
                <a:off x="3241127" y="4236312"/>
                <a:ext cx="2864445" cy="1653789"/>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4" name="等腰三角形 43"/>
            <p:cNvSpPr/>
            <p:nvPr/>
          </p:nvSpPr>
          <p:spPr>
            <a:xfrm>
              <a:off x="5353054" y="4334047"/>
              <a:ext cx="1485901" cy="45194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5"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自定义版式">
    <p:bg>
      <p:bgPr>
        <a:solidFill>
          <a:srgbClr val="E9E9E9"/>
        </a:solidFill>
        <a:effectLst/>
      </p:bgPr>
    </p:bg>
    <p:spTree>
      <p:nvGrpSpPr>
        <p:cNvPr id="1" name=""/>
        <p:cNvGrpSpPr/>
        <p:nvPr/>
      </p:nvGrpSpPr>
      <p:grpSpPr>
        <a:xfrm>
          <a:off x="0" y="0"/>
          <a:ext cx="0" cy="0"/>
          <a:chOff x="0" y="0"/>
          <a:chExt cx="0" cy="0"/>
        </a:xfrm>
      </p:grpSpPr>
      <p:sp>
        <p:nvSpPr>
          <p:cNvPr id="4" name="任意多边形 3"/>
          <p:cNvSpPr/>
          <p:nvPr userDrawn="1"/>
        </p:nvSpPr>
        <p:spPr>
          <a:xfrm>
            <a:off x="657225" y="364331"/>
            <a:ext cx="1607344" cy="707232"/>
          </a:xfrm>
          <a:custGeom>
            <a:avLst/>
            <a:gdLst>
              <a:gd name="connsiteX0" fmla="*/ 0 w 1607344"/>
              <a:gd name="connsiteY0" fmla="*/ 707232 h 707232"/>
              <a:gd name="connsiteX1" fmla="*/ 0 w 1607344"/>
              <a:gd name="connsiteY1" fmla="*/ 0 h 707232"/>
              <a:gd name="connsiteX2" fmla="*/ 1607344 w 1607344"/>
              <a:gd name="connsiteY2" fmla="*/ 0 h 707232"/>
            </a:gdLst>
            <a:ahLst/>
            <a:cxnLst>
              <a:cxn ang="0">
                <a:pos x="connsiteX0" y="connsiteY0"/>
              </a:cxn>
              <a:cxn ang="0">
                <a:pos x="connsiteX1" y="connsiteY1"/>
              </a:cxn>
              <a:cxn ang="0">
                <a:pos x="connsiteX2" y="connsiteY2"/>
              </a:cxn>
            </a:cxnLst>
            <a:rect l="l" t="t" r="r" b="b"/>
            <a:pathLst>
              <a:path w="1607344" h="707232">
                <a:moveTo>
                  <a:pt x="0" y="707232"/>
                </a:moveTo>
                <a:lnTo>
                  <a:pt x="0" y="0"/>
                </a:lnTo>
                <a:lnTo>
                  <a:pt x="1607344" y="0"/>
                </a:lnTo>
              </a:path>
            </a:pathLst>
          </a:custGeom>
          <a:noFill/>
          <a:ln w="57150">
            <a:solidFill>
              <a:srgbClr val="1A98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flipH="1" flipV="1">
            <a:off x="-27998" y="6684266"/>
            <a:ext cx="12207852" cy="196846"/>
          </a:xfrm>
          <a:prstGeom prst="rect">
            <a:avLst/>
          </a:prstGeom>
          <a:pattFill prst="ltUpDiag">
            <a:fgClr>
              <a:srgbClr val="1A9895"/>
            </a:fgClr>
            <a:bgClr>
              <a:srgbClr val="E9E9E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自定义版式">
    <p:bg>
      <p:bgPr>
        <a:solidFill>
          <a:srgbClr val="E9E9E9"/>
        </a:solidFill>
        <a:effectLst/>
      </p:bgPr>
    </p:bg>
    <p:spTree>
      <p:nvGrpSpPr>
        <p:cNvPr id="1" name=""/>
        <p:cNvGrpSpPr/>
        <p:nvPr/>
      </p:nvGrpSpPr>
      <p:grpSpPr>
        <a:xfrm>
          <a:off x="0" y="0"/>
          <a:ext cx="0" cy="0"/>
          <a:chOff x="0" y="0"/>
          <a:chExt cx="0" cy="0"/>
        </a:xfrm>
      </p:grpSpPr>
      <p:sp>
        <p:nvSpPr>
          <p:cNvPr id="3" name="任意多边形 2"/>
          <p:cNvSpPr/>
          <p:nvPr userDrawn="1"/>
        </p:nvSpPr>
        <p:spPr>
          <a:xfrm>
            <a:off x="657225" y="364331"/>
            <a:ext cx="1607344" cy="707232"/>
          </a:xfrm>
          <a:custGeom>
            <a:avLst/>
            <a:gdLst>
              <a:gd name="connsiteX0" fmla="*/ 0 w 1607344"/>
              <a:gd name="connsiteY0" fmla="*/ 707232 h 707232"/>
              <a:gd name="connsiteX1" fmla="*/ 0 w 1607344"/>
              <a:gd name="connsiteY1" fmla="*/ 0 h 707232"/>
              <a:gd name="connsiteX2" fmla="*/ 1607344 w 1607344"/>
              <a:gd name="connsiteY2" fmla="*/ 0 h 707232"/>
            </a:gdLst>
            <a:ahLst/>
            <a:cxnLst>
              <a:cxn ang="0">
                <a:pos x="connsiteX0" y="connsiteY0"/>
              </a:cxn>
              <a:cxn ang="0">
                <a:pos x="connsiteX1" y="connsiteY1"/>
              </a:cxn>
              <a:cxn ang="0">
                <a:pos x="connsiteX2" y="connsiteY2"/>
              </a:cxn>
            </a:cxnLst>
            <a:rect l="l" t="t" r="r" b="b"/>
            <a:pathLst>
              <a:path w="1607344" h="707232">
                <a:moveTo>
                  <a:pt x="0" y="707232"/>
                </a:moveTo>
                <a:lnTo>
                  <a:pt x="0" y="0"/>
                </a:lnTo>
                <a:lnTo>
                  <a:pt x="1607344" y="0"/>
                </a:lnTo>
              </a:path>
            </a:pathLst>
          </a:custGeom>
          <a:noFill/>
          <a:ln w="57150">
            <a:solidFill>
              <a:srgbClr val="1A98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rot="16200000">
            <a:off x="8652407" y="3330556"/>
            <a:ext cx="6881113" cy="173779"/>
          </a:xfrm>
          <a:prstGeom prst="rect">
            <a:avLst/>
          </a:prstGeom>
          <a:pattFill prst="ltUpDiag">
            <a:fgClr>
              <a:srgbClr val="1A9895"/>
            </a:fgClr>
            <a:bgClr>
              <a:srgbClr val="E9E9E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userDrawn="1"/>
        </p:nvGrpSpPr>
        <p:grpSpPr>
          <a:xfrm rot="1918468" flipH="1">
            <a:off x="149489" y="1935213"/>
            <a:ext cx="6105388" cy="5263270"/>
            <a:chOff x="3241129" y="967902"/>
            <a:chExt cx="5709753" cy="4922199"/>
          </a:xfrm>
        </p:grpSpPr>
        <p:grpSp>
          <p:nvGrpSpPr>
            <p:cNvPr id="19" name="组合 18"/>
            <p:cNvGrpSpPr/>
            <p:nvPr/>
          </p:nvGrpSpPr>
          <p:grpSpPr>
            <a:xfrm>
              <a:off x="3241129" y="967902"/>
              <a:ext cx="5709753" cy="4922199"/>
              <a:chOff x="3241126" y="967902"/>
              <a:chExt cx="5709748" cy="4922199"/>
            </a:xfrm>
          </p:grpSpPr>
          <p:sp>
            <p:nvSpPr>
              <p:cNvPr id="22" name="等腰三角形 21"/>
              <p:cNvSpPr/>
              <p:nvPr/>
            </p:nvSpPr>
            <p:spPr>
              <a:xfrm>
                <a:off x="3241126" y="967902"/>
                <a:ext cx="5709747" cy="4922196"/>
              </a:xfrm>
              <a:prstGeom prst="triangle">
                <a:avLst/>
              </a:prstGeom>
              <a:solidFill>
                <a:srgbClr val="E9E9E9"/>
              </a:solidFill>
              <a:ln w="57150">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22"/>
              <p:cNvCxnSpPr>
                <a:stCxn id="22" idx="0"/>
              </p:cNvCxnSpPr>
              <p:nvPr/>
            </p:nvCxnSpPr>
            <p:spPr>
              <a:xfrm rot="11303420" flipH="1" flipV="1">
                <a:off x="5858688" y="985309"/>
                <a:ext cx="474623" cy="3217900"/>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flipV="1">
                <a:off x="6093606" y="4240456"/>
                <a:ext cx="2857268" cy="1649645"/>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3241127" y="4236312"/>
                <a:ext cx="2864445" cy="1653789"/>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grpSp>
        <p:sp>
          <p:nvSpPr>
            <p:cNvPr id="20" name="等腰三角形 19"/>
            <p:cNvSpPr/>
            <p:nvPr/>
          </p:nvSpPr>
          <p:spPr>
            <a:xfrm>
              <a:off x="5353054" y="4334047"/>
              <a:ext cx="1485901" cy="451940"/>
            </a:xfrm>
            <a:prstGeom prst="triangle">
              <a:avLst/>
            </a:pr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rgbClr val="1A9895"/>
        </a:solidFill>
        <a:effectLst/>
      </p:bgPr>
    </p:bg>
    <p:spTree>
      <p:nvGrpSpPr>
        <p:cNvPr id="1" name=""/>
        <p:cNvGrpSpPr/>
        <p:nvPr/>
      </p:nvGrpSpPr>
      <p:grpSpPr>
        <a:xfrm>
          <a:off x="0" y="0"/>
          <a:ext cx="0" cy="0"/>
          <a:chOff x="0" y="0"/>
          <a:chExt cx="0" cy="0"/>
        </a:xfrm>
      </p:grpSpPr>
      <p:grpSp>
        <p:nvGrpSpPr>
          <p:cNvPr id="4" name="组合 3"/>
          <p:cNvGrpSpPr/>
          <p:nvPr userDrawn="1"/>
        </p:nvGrpSpPr>
        <p:grpSpPr>
          <a:xfrm rot="2835027" flipH="1">
            <a:off x="7909724" y="2222235"/>
            <a:ext cx="6126790" cy="5281720"/>
            <a:chOff x="3241129" y="967902"/>
            <a:chExt cx="5709753" cy="4922199"/>
          </a:xfrm>
        </p:grpSpPr>
        <p:grpSp>
          <p:nvGrpSpPr>
            <p:cNvPr id="5" name="组合 4"/>
            <p:cNvGrpSpPr/>
            <p:nvPr/>
          </p:nvGrpSpPr>
          <p:grpSpPr>
            <a:xfrm>
              <a:off x="3241129" y="967902"/>
              <a:ext cx="5709753" cy="4922199"/>
              <a:chOff x="3241126" y="967902"/>
              <a:chExt cx="5709748" cy="4922199"/>
            </a:xfrm>
          </p:grpSpPr>
          <p:sp>
            <p:nvSpPr>
              <p:cNvPr id="8" name="等腰三角形 7"/>
              <p:cNvSpPr/>
              <p:nvPr/>
            </p:nvSpPr>
            <p:spPr>
              <a:xfrm>
                <a:off x="3241126" y="967902"/>
                <a:ext cx="5709747" cy="4922196"/>
              </a:xfrm>
              <a:prstGeom prst="triangle">
                <a:avLst/>
              </a:prstGeom>
              <a:noFill/>
              <a:ln w="57150">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a:stCxn id="8" idx="0"/>
              </p:cNvCxnSpPr>
              <p:nvPr/>
            </p:nvCxnSpPr>
            <p:spPr>
              <a:xfrm rot="11303420" flipH="1" flipV="1">
                <a:off x="5858688" y="985309"/>
                <a:ext cx="474623" cy="3217900"/>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flipV="1">
                <a:off x="6093606" y="4240456"/>
                <a:ext cx="2857268" cy="1649645"/>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3241127" y="4236312"/>
                <a:ext cx="2864445" cy="1653789"/>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grpSp>
        <p:sp>
          <p:nvSpPr>
            <p:cNvPr id="6" name="等腰三角形 5"/>
            <p:cNvSpPr/>
            <p:nvPr/>
          </p:nvSpPr>
          <p:spPr>
            <a:xfrm>
              <a:off x="5353054" y="4334047"/>
              <a:ext cx="1485901" cy="451940"/>
            </a:xfrm>
            <a:prstGeom prst="triangle">
              <a:avLst/>
            </a:pr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自定义版式">
    <p:bg>
      <p:bgPr>
        <a:solidFill>
          <a:srgbClr val="E9E9E9"/>
        </a:solidFill>
        <a:effectLst/>
      </p:bgPr>
    </p:bg>
    <p:spTree>
      <p:nvGrpSpPr>
        <p:cNvPr id="1" name=""/>
        <p:cNvGrpSpPr/>
        <p:nvPr/>
      </p:nvGrpSpPr>
      <p:grpSpPr>
        <a:xfrm>
          <a:off x="0" y="0"/>
          <a:ext cx="0" cy="0"/>
          <a:chOff x="0" y="0"/>
          <a:chExt cx="0" cy="0"/>
        </a:xfrm>
      </p:grpSpPr>
      <p:sp>
        <p:nvSpPr>
          <p:cNvPr id="7" name="矩形 6"/>
          <p:cNvSpPr/>
          <p:nvPr userDrawn="1"/>
        </p:nvSpPr>
        <p:spPr>
          <a:xfrm rot="16200000">
            <a:off x="8652407" y="3330556"/>
            <a:ext cx="6881113" cy="173779"/>
          </a:xfrm>
          <a:prstGeom prst="rect">
            <a:avLst/>
          </a:prstGeom>
          <a:pattFill prst="ltUpDiag">
            <a:fgClr>
              <a:srgbClr val="1A9895"/>
            </a:fgClr>
            <a:bgClr>
              <a:srgbClr val="E9E9E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2"/>
          <p:cNvSpPr/>
          <p:nvPr userDrawn="1"/>
        </p:nvSpPr>
        <p:spPr>
          <a:xfrm>
            <a:off x="657225" y="364331"/>
            <a:ext cx="1607344" cy="707232"/>
          </a:xfrm>
          <a:custGeom>
            <a:avLst/>
            <a:gdLst>
              <a:gd name="connsiteX0" fmla="*/ 0 w 1607344"/>
              <a:gd name="connsiteY0" fmla="*/ 707232 h 707232"/>
              <a:gd name="connsiteX1" fmla="*/ 0 w 1607344"/>
              <a:gd name="connsiteY1" fmla="*/ 0 h 707232"/>
              <a:gd name="connsiteX2" fmla="*/ 1607344 w 1607344"/>
              <a:gd name="connsiteY2" fmla="*/ 0 h 707232"/>
            </a:gdLst>
            <a:ahLst/>
            <a:cxnLst>
              <a:cxn ang="0">
                <a:pos x="connsiteX0" y="connsiteY0"/>
              </a:cxn>
              <a:cxn ang="0">
                <a:pos x="connsiteX1" y="connsiteY1"/>
              </a:cxn>
              <a:cxn ang="0">
                <a:pos x="connsiteX2" y="connsiteY2"/>
              </a:cxn>
            </a:cxnLst>
            <a:rect l="l" t="t" r="r" b="b"/>
            <a:pathLst>
              <a:path w="1607344" h="707232">
                <a:moveTo>
                  <a:pt x="0" y="707232"/>
                </a:moveTo>
                <a:lnTo>
                  <a:pt x="0" y="0"/>
                </a:lnTo>
                <a:lnTo>
                  <a:pt x="1607344" y="0"/>
                </a:lnTo>
              </a:path>
            </a:pathLst>
          </a:custGeom>
          <a:noFill/>
          <a:ln w="57150">
            <a:solidFill>
              <a:srgbClr val="1A98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userDrawn="1"/>
        </p:nvGrpSpPr>
        <p:grpSpPr>
          <a:xfrm rot="919184">
            <a:off x="8321907" y="3118231"/>
            <a:ext cx="5144678" cy="5967820"/>
            <a:chOff x="9070882" y="2865798"/>
            <a:chExt cx="6044162" cy="7011222"/>
          </a:xfrm>
        </p:grpSpPr>
        <p:grpSp>
          <p:nvGrpSpPr>
            <p:cNvPr id="37" name="组合 36"/>
            <p:cNvGrpSpPr/>
            <p:nvPr userDrawn="1"/>
          </p:nvGrpSpPr>
          <p:grpSpPr>
            <a:xfrm rot="14089817" flipH="1">
              <a:off x="8587352" y="3349328"/>
              <a:ext cx="7011222" cy="6044162"/>
              <a:chOff x="3241129" y="967902"/>
              <a:chExt cx="5709753" cy="4922199"/>
            </a:xfrm>
            <a:solidFill>
              <a:srgbClr val="E9E9E9"/>
            </a:solidFill>
          </p:grpSpPr>
          <p:grpSp>
            <p:nvGrpSpPr>
              <p:cNvPr id="46" name="组合 45"/>
              <p:cNvGrpSpPr/>
              <p:nvPr/>
            </p:nvGrpSpPr>
            <p:grpSpPr>
              <a:xfrm>
                <a:off x="3241129" y="967902"/>
                <a:ext cx="5709753" cy="4922199"/>
                <a:chOff x="3241126" y="967902"/>
                <a:chExt cx="5709748" cy="4922199"/>
              </a:xfrm>
              <a:grpFill/>
            </p:grpSpPr>
            <p:sp>
              <p:nvSpPr>
                <p:cNvPr id="49" name="等腰三角形 48"/>
                <p:cNvSpPr/>
                <p:nvPr/>
              </p:nvSpPr>
              <p:spPr>
                <a:xfrm>
                  <a:off x="3241126" y="967902"/>
                  <a:ext cx="5709747" cy="4922196"/>
                </a:xfrm>
                <a:prstGeom prst="triangle">
                  <a:avLst/>
                </a:prstGeom>
                <a:grpFill/>
                <a:ln w="57150">
                  <a:solidFill>
                    <a:srgbClr val="E9E9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a:stCxn id="49" idx="0"/>
                </p:cNvCxnSpPr>
                <p:nvPr/>
              </p:nvCxnSpPr>
              <p:spPr>
                <a:xfrm rot="11303420" flipH="1" flipV="1">
                  <a:off x="5858688" y="985309"/>
                  <a:ext cx="474623" cy="3217900"/>
                </a:xfrm>
                <a:prstGeom prst="line">
                  <a:avLst/>
                </a:prstGeom>
                <a:grpFill/>
                <a:ln w="76200">
                  <a:solidFill>
                    <a:srgbClr val="E9E9E9"/>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flipV="1">
                  <a:off x="6093606" y="4240456"/>
                  <a:ext cx="2857268" cy="1649645"/>
                </a:xfrm>
                <a:prstGeom prst="line">
                  <a:avLst/>
                </a:prstGeom>
                <a:grpFill/>
                <a:ln w="76200">
                  <a:solidFill>
                    <a:srgbClr val="E9E9E9"/>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V="1">
                  <a:off x="3241127" y="4236312"/>
                  <a:ext cx="2864445" cy="1653789"/>
                </a:xfrm>
                <a:prstGeom prst="line">
                  <a:avLst/>
                </a:prstGeom>
                <a:grpFill/>
                <a:ln w="76200">
                  <a:solidFill>
                    <a:srgbClr val="E9E9E9"/>
                  </a:solidFill>
                </a:ln>
              </p:spPr>
              <p:style>
                <a:lnRef idx="1">
                  <a:schemeClr val="accent1"/>
                </a:lnRef>
                <a:fillRef idx="0">
                  <a:schemeClr val="accent1"/>
                </a:fillRef>
                <a:effectRef idx="0">
                  <a:schemeClr val="accent1"/>
                </a:effectRef>
                <a:fontRef idx="minor">
                  <a:schemeClr val="tx1"/>
                </a:fontRef>
              </p:style>
            </p:cxnSp>
          </p:grpSp>
          <p:sp>
            <p:nvSpPr>
              <p:cNvPr id="47" name="等腰三角形 46"/>
              <p:cNvSpPr/>
              <p:nvPr/>
            </p:nvSpPr>
            <p:spPr>
              <a:xfrm>
                <a:off x="5353054" y="4334047"/>
                <a:ext cx="1485901" cy="451940"/>
              </a:xfrm>
              <a:prstGeom prst="triangle">
                <a:avLst/>
              </a:prstGeom>
              <a:grpFill/>
              <a:ln>
                <a:solidFill>
                  <a:srgbClr val="E9E9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grpFill/>
              <a:ln>
                <a:solidFill>
                  <a:srgbClr val="E9E9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38" name="组合 37"/>
            <p:cNvGrpSpPr/>
            <p:nvPr userDrawn="1"/>
          </p:nvGrpSpPr>
          <p:grpSpPr>
            <a:xfrm rot="14089817" flipH="1">
              <a:off x="9139304" y="3647796"/>
              <a:ext cx="6105388" cy="5263270"/>
              <a:chOff x="3241129" y="967902"/>
              <a:chExt cx="5709753" cy="4922199"/>
            </a:xfrm>
          </p:grpSpPr>
          <p:grpSp>
            <p:nvGrpSpPr>
              <p:cNvPr id="39" name="组合 38"/>
              <p:cNvGrpSpPr/>
              <p:nvPr/>
            </p:nvGrpSpPr>
            <p:grpSpPr>
              <a:xfrm>
                <a:off x="3241129" y="967902"/>
                <a:ext cx="5709753" cy="4922199"/>
                <a:chOff x="3241126" y="967902"/>
                <a:chExt cx="5709748" cy="4922199"/>
              </a:xfrm>
            </p:grpSpPr>
            <p:sp>
              <p:nvSpPr>
                <p:cNvPr id="42" name="等腰三角形 41"/>
                <p:cNvSpPr/>
                <p:nvPr/>
              </p:nvSpPr>
              <p:spPr>
                <a:xfrm>
                  <a:off x="3241126" y="967902"/>
                  <a:ext cx="5709747" cy="4922196"/>
                </a:xfrm>
                <a:prstGeom prst="triangle">
                  <a:avLst/>
                </a:prstGeom>
                <a:solidFill>
                  <a:srgbClr val="E9E9E9"/>
                </a:solidFill>
                <a:ln w="57150">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3" name="直接连接符 42"/>
                <p:cNvCxnSpPr>
                  <a:stCxn id="42" idx="0"/>
                </p:cNvCxnSpPr>
                <p:nvPr/>
              </p:nvCxnSpPr>
              <p:spPr>
                <a:xfrm rot="11303420" flipH="1" flipV="1">
                  <a:off x="5858688" y="985309"/>
                  <a:ext cx="474623" cy="3217900"/>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6093606" y="4240456"/>
                  <a:ext cx="2857268" cy="1649645"/>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V="1">
                  <a:off x="3241127" y="4236312"/>
                  <a:ext cx="2864445" cy="1653789"/>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grpSp>
          <p:sp>
            <p:nvSpPr>
              <p:cNvPr id="40" name="等腰三角形 39"/>
              <p:cNvSpPr/>
              <p:nvPr/>
            </p:nvSpPr>
            <p:spPr>
              <a:xfrm>
                <a:off x="5353054" y="4334047"/>
                <a:ext cx="1485901" cy="451940"/>
              </a:xfrm>
              <a:prstGeom prst="triangle">
                <a:avLst/>
              </a:pr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自定义版式">
    <p:bg>
      <p:bgPr>
        <a:solidFill>
          <a:srgbClr val="E9E9E9"/>
        </a:solidFill>
        <a:effectLst/>
      </p:bgPr>
    </p:bg>
    <p:spTree>
      <p:nvGrpSpPr>
        <p:cNvPr id="1" name=""/>
        <p:cNvGrpSpPr/>
        <p:nvPr/>
      </p:nvGrpSpPr>
      <p:grpSpPr>
        <a:xfrm>
          <a:off x="0" y="0"/>
          <a:ext cx="0" cy="0"/>
          <a:chOff x="0" y="0"/>
          <a:chExt cx="0" cy="0"/>
        </a:xfrm>
      </p:grpSpPr>
      <p:sp>
        <p:nvSpPr>
          <p:cNvPr id="2" name="任意多边形 1"/>
          <p:cNvSpPr/>
          <p:nvPr userDrawn="1"/>
        </p:nvSpPr>
        <p:spPr>
          <a:xfrm>
            <a:off x="657225" y="364331"/>
            <a:ext cx="1607344" cy="707232"/>
          </a:xfrm>
          <a:custGeom>
            <a:avLst/>
            <a:gdLst>
              <a:gd name="connsiteX0" fmla="*/ 0 w 1607344"/>
              <a:gd name="connsiteY0" fmla="*/ 707232 h 707232"/>
              <a:gd name="connsiteX1" fmla="*/ 0 w 1607344"/>
              <a:gd name="connsiteY1" fmla="*/ 0 h 707232"/>
              <a:gd name="connsiteX2" fmla="*/ 1607344 w 1607344"/>
              <a:gd name="connsiteY2" fmla="*/ 0 h 707232"/>
            </a:gdLst>
            <a:ahLst/>
            <a:cxnLst>
              <a:cxn ang="0">
                <a:pos x="connsiteX0" y="connsiteY0"/>
              </a:cxn>
              <a:cxn ang="0">
                <a:pos x="connsiteX1" y="connsiteY1"/>
              </a:cxn>
              <a:cxn ang="0">
                <a:pos x="connsiteX2" y="connsiteY2"/>
              </a:cxn>
            </a:cxnLst>
            <a:rect l="l" t="t" r="r" b="b"/>
            <a:pathLst>
              <a:path w="1607344" h="707232">
                <a:moveTo>
                  <a:pt x="0" y="707232"/>
                </a:moveTo>
                <a:lnTo>
                  <a:pt x="0" y="0"/>
                </a:lnTo>
                <a:lnTo>
                  <a:pt x="1607344" y="0"/>
                </a:lnTo>
              </a:path>
            </a:pathLst>
          </a:custGeom>
          <a:noFill/>
          <a:ln w="57150">
            <a:solidFill>
              <a:srgbClr val="1A98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userDrawn="1"/>
        </p:nvSpPr>
        <p:spPr>
          <a:xfrm>
            <a:off x="-15754" y="1968500"/>
            <a:ext cx="12207754" cy="4889500"/>
          </a:xfrm>
          <a:prstGeom prst="rect">
            <a:avLst/>
          </a:prstGeom>
          <a:pattFill prst="ltUpDiag">
            <a:fgClr>
              <a:srgbClr val="1A9895"/>
            </a:fgClr>
            <a:bgClr>
              <a:srgbClr val="E9E9E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自定义版式">
    <p:bg>
      <p:bgPr>
        <a:solidFill>
          <a:srgbClr val="E9E9E9"/>
        </a:solidFill>
        <a:effectLst/>
      </p:bgPr>
    </p:bg>
    <p:spTree>
      <p:nvGrpSpPr>
        <p:cNvPr id="1" name=""/>
        <p:cNvGrpSpPr/>
        <p:nvPr/>
      </p:nvGrpSpPr>
      <p:grpSpPr>
        <a:xfrm>
          <a:off x="0" y="0"/>
          <a:ext cx="0" cy="0"/>
          <a:chOff x="0" y="0"/>
          <a:chExt cx="0" cy="0"/>
        </a:xfrm>
      </p:grpSpPr>
      <p:sp>
        <p:nvSpPr>
          <p:cNvPr id="3" name="任意多边形 2"/>
          <p:cNvSpPr/>
          <p:nvPr userDrawn="1"/>
        </p:nvSpPr>
        <p:spPr>
          <a:xfrm>
            <a:off x="657225" y="364331"/>
            <a:ext cx="1607344" cy="707232"/>
          </a:xfrm>
          <a:custGeom>
            <a:avLst/>
            <a:gdLst>
              <a:gd name="connsiteX0" fmla="*/ 0 w 1607344"/>
              <a:gd name="connsiteY0" fmla="*/ 707232 h 707232"/>
              <a:gd name="connsiteX1" fmla="*/ 0 w 1607344"/>
              <a:gd name="connsiteY1" fmla="*/ 0 h 707232"/>
              <a:gd name="connsiteX2" fmla="*/ 1607344 w 1607344"/>
              <a:gd name="connsiteY2" fmla="*/ 0 h 707232"/>
            </a:gdLst>
            <a:ahLst/>
            <a:cxnLst>
              <a:cxn ang="0">
                <a:pos x="connsiteX0" y="connsiteY0"/>
              </a:cxn>
              <a:cxn ang="0">
                <a:pos x="connsiteX1" y="connsiteY1"/>
              </a:cxn>
              <a:cxn ang="0">
                <a:pos x="connsiteX2" y="connsiteY2"/>
              </a:cxn>
            </a:cxnLst>
            <a:rect l="l" t="t" r="r" b="b"/>
            <a:pathLst>
              <a:path w="1607344" h="707232">
                <a:moveTo>
                  <a:pt x="0" y="707232"/>
                </a:moveTo>
                <a:lnTo>
                  <a:pt x="0" y="0"/>
                </a:lnTo>
                <a:lnTo>
                  <a:pt x="1607344" y="0"/>
                </a:lnTo>
              </a:path>
            </a:pathLst>
          </a:custGeom>
          <a:noFill/>
          <a:ln w="57150">
            <a:solidFill>
              <a:srgbClr val="1A98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userDrawn="1"/>
        </p:nvGrpSpPr>
        <p:grpSpPr>
          <a:xfrm rot="20443394" flipH="1">
            <a:off x="10270041" y="6281722"/>
            <a:ext cx="1340530" cy="1155630"/>
            <a:chOff x="3241129" y="967902"/>
            <a:chExt cx="5709753" cy="4922199"/>
          </a:xfrm>
        </p:grpSpPr>
        <p:grpSp>
          <p:nvGrpSpPr>
            <p:cNvPr id="19" name="组合 18"/>
            <p:cNvGrpSpPr/>
            <p:nvPr/>
          </p:nvGrpSpPr>
          <p:grpSpPr>
            <a:xfrm>
              <a:off x="3241129" y="967902"/>
              <a:ext cx="5709753" cy="4922199"/>
              <a:chOff x="3241126" y="967902"/>
              <a:chExt cx="5709748" cy="4922199"/>
            </a:xfrm>
          </p:grpSpPr>
          <p:sp>
            <p:nvSpPr>
              <p:cNvPr id="22" name="等腰三角形 21"/>
              <p:cNvSpPr/>
              <p:nvPr/>
            </p:nvSpPr>
            <p:spPr>
              <a:xfrm>
                <a:off x="3241126" y="967902"/>
                <a:ext cx="5709747" cy="4922196"/>
              </a:xfrm>
              <a:prstGeom prst="triangle">
                <a:avLst/>
              </a:prstGeom>
              <a:solidFill>
                <a:srgbClr val="E9E9E9"/>
              </a:solidFill>
              <a:ln w="57150">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22"/>
              <p:cNvCxnSpPr>
                <a:stCxn id="22" idx="0"/>
              </p:cNvCxnSpPr>
              <p:nvPr/>
            </p:nvCxnSpPr>
            <p:spPr>
              <a:xfrm rot="11303420" flipH="1" flipV="1">
                <a:off x="5858688" y="985309"/>
                <a:ext cx="474623" cy="3217900"/>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flipV="1">
                <a:off x="6093606" y="4240456"/>
                <a:ext cx="2857268" cy="1649645"/>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3241127" y="4236312"/>
                <a:ext cx="2864445" cy="1653789"/>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grpSp>
        <p:sp>
          <p:nvSpPr>
            <p:cNvPr id="20" name="等腰三角形 19"/>
            <p:cNvSpPr/>
            <p:nvPr/>
          </p:nvSpPr>
          <p:spPr>
            <a:xfrm>
              <a:off x="5353054" y="4334047"/>
              <a:ext cx="1485901" cy="451940"/>
            </a:xfrm>
            <a:prstGeom prst="triangle">
              <a:avLst/>
            </a:pr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2" name="组合 11"/>
          <p:cNvGrpSpPr/>
          <p:nvPr userDrawn="1"/>
        </p:nvGrpSpPr>
        <p:grpSpPr>
          <a:xfrm rot="10112288" flipH="1">
            <a:off x="7888544" y="6369972"/>
            <a:ext cx="2624388" cy="2262404"/>
            <a:chOff x="3241129" y="967902"/>
            <a:chExt cx="5709753" cy="4922199"/>
          </a:xfrm>
        </p:grpSpPr>
        <p:grpSp>
          <p:nvGrpSpPr>
            <p:cNvPr id="13" name="组合 12"/>
            <p:cNvGrpSpPr/>
            <p:nvPr/>
          </p:nvGrpSpPr>
          <p:grpSpPr>
            <a:xfrm>
              <a:off x="3241129" y="967902"/>
              <a:ext cx="5709753" cy="4922199"/>
              <a:chOff x="3241126" y="967902"/>
              <a:chExt cx="5709748" cy="4922199"/>
            </a:xfrm>
          </p:grpSpPr>
          <p:sp>
            <p:nvSpPr>
              <p:cNvPr id="16" name="等腰三角形 15"/>
              <p:cNvSpPr/>
              <p:nvPr/>
            </p:nvSpPr>
            <p:spPr>
              <a:xfrm>
                <a:off x="3241126" y="967902"/>
                <a:ext cx="5709747" cy="4922196"/>
              </a:xfrm>
              <a:prstGeom prst="triangle">
                <a:avLst/>
              </a:prstGeom>
              <a:solidFill>
                <a:srgbClr val="E9E9E9"/>
              </a:solidFill>
              <a:ln w="57150">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a:stCxn id="16" idx="0"/>
              </p:cNvCxnSpPr>
              <p:nvPr/>
            </p:nvCxnSpPr>
            <p:spPr>
              <a:xfrm rot="11303420" flipH="1" flipV="1">
                <a:off x="5858688" y="985309"/>
                <a:ext cx="474623" cy="3217900"/>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flipV="1">
                <a:off x="6093606" y="4240456"/>
                <a:ext cx="2857268" cy="1649645"/>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3241127" y="4236312"/>
                <a:ext cx="2864445" cy="1653789"/>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grpSp>
        <p:sp>
          <p:nvSpPr>
            <p:cNvPr id="14" name="等腰三角形 13"/>
            <p:cNvSpPr/>
            <p:nvPr/>
          </p:nvSpPr>
          <p:spPr>
            <a:xfrm>
              <a:off x="5353054" y="4334047"/>
              <a:ext cx="1485901" cy="451940"/>
            </a:xfrm>
            <a:prstGeom prst="triangle">
              <a:avLst/>
            </a:pr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28" name="组合 27"/>
          <p:cNvGrpSpPr/>
          <p:nvPr userDrawn="1"/>
        </p:nvGrpSpPr>
        <p:grpSpPr>
          <a:xfrm rot="15049008" flipH="1">
            <a:off x="10826390" y="5159471"/>
            <a:ext cx="1055224" cy="909676"/>
            <a:chOff x="3241129" y="967902"/>
            <a:chExt cx="5709753" cy="4922199"/>
          </a:xfrm>
        </p:grpSpPr>
        <p:grpSp>
          <p:nvGrpSpPr>
            <p:cNvPr id="29" name="组合 28"/>
            <p:cNvGrpSpPr/>
            <p:nvPr/>
          </p:nvGrpSpPr>
          <p:grpSpPr>
            <a:xfrm>
              <a:off x="3241129" y="967902"/>
              <a:ext cx="5709753" cy="4922199"/>
              <a:chOff x="3241126" y="967902"/>
              <a:chExt cx="5709748" cy="4922199"/>
            </a:xfrm>
          </p:grpSpPr>
          <p:sp>
            <p:nvSpPr>
              <p:cNvPr id="32" name="等腰三角形 31"/>
              <p:cNvSpPr/>
              <p:nvPr/>
            </p:nvSpPr>
            <p:spPr>
              <a:xfrm>
                <a:off x="3241126" y="967902"/>
                <a:ext cx="5709747" cy="4922196"/>
              </a:xfrm>
              <a:prstGeom prst="triangle">
                <a:avLst/>
              </a:prstGeom>
              <a:solidFill>
                <a:srgbClr val="E9E9E9"/>
              </a:solidFill>
              <a:ln w="57150">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a:stCxn id="32" idx="0"/>
              </p:cNvCxnSpPr>
              <p:nvPr/>
            </p:nvCxnSpPr>
            <p:spPr>
              <a:xfrm rot="11303420" flipH="1" flipV="1">
                <a:off x="5858688" y="985309"/>
                <a:ext cx="474623" cy="3217900"/>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flipV="1">
                <a:off x="6093606" y="4240456"/>
                <a:ext cx="2857268" cy="1649645"/>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3241127" y="4236312"/>
                <a:ext cx="2864445" cy="1653789"/>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grpSp>
        <p:sp>
          <p:nvSpPr>
            <p:cNvPr id="30" name="等腰三角形 29"/>
            <p:cNvSpPr/>
            <p:nvPr/>
          </p:nvSpPr>
          <p:spPr>
            <a:xfrm>
              <a:off x="5353054" y="4334047"/>
              <a:ext cx="1485901" cy="451940"/>
            </a:xfrm>
            <a:prstGeom prst="triangle">
              <a:avLst/>
            </a:pr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自定义版式">
    <p:bg>
      <p:bgPr>
        <a:solidFill>
          <a:srgbClr val="E9E9E9"/>
        </a:solidFill>
        <a:effectLst/>
      </p:bgPr>
    </p:bg>
    <p:spTree>
      <p:nvGrpSpPr>
        <p:cNvPr id="1" name=""/>
        <p:cNvGrpSpPr/>
        <p:nvPr/>
      </p:nvGrpSpPr>
      <p:grpSpPr>
        <a:xfrm>
          <a:off x="0" y="0"/>
          <a:ext cx="0" cy="0"/>
          <a:chOff x="0" y="0"/>
          <a:chExt cx="0" cy="0"/>
        </a:xfrm>
      </p:grpSpPr>
      <p:grpSp>
        <p:nvGrpSpPr>
          <p:cNvPr id="2" name="组合 1"/>
          <p:cNvGrpSpPr/>
          <p:nvPr userDrawn="1"/>
        </p:nvGrpSpPr>
        <p:grpSpPr>
          <a:xfrm rot="10800000" flipH="1">
            <a:off x="3043306" y="889732"/>
            <a:ext cx="6105388" cy="5263270"/>
            <a:chOff x="3241129" y="967902"/>
            <a:chExt cx="5709753" cy="4922199"/>
          </a:xfrm>
        </p:grpSpPr>
        <p:grpSp>
          <p:nvGrpSpPr>
            <p:cNvPr id="3" name="组合 2"/>
            <p:cNvGrpSpPr/>
            <p:nvPr/>
          </p:nvGrpSpPr>
          <p:grpSpPr>
            <a:xfrm>
              <a:off x="3241129" y="967902"/>
              <a:ext cx="5709753" cy="4922199"/>
              <a:chOff x="3241126" y="967902"/>
              <a:chExt cx="5709748" cy="4922199"/>
            </a:xfrm>
          </p:grpSpPr>
          <p:sp>
            <p:nvSpPr>
              <p:cNvPr id="6" name="等腰三角形 5"/>
              <p:cNvSpPr/>
              <p:nvPr/>
            </p:nvSpPr>
            <p:spPr>
              <a:xfrm>
                <a:off x="3241126" y="967902"/>
                <a:ext cx="5709747" cy="4922196"/>
              </a:xfrm>
              <a:prstGeom prst="triangle">
                <a:avLst/>
              </a:prstGeom>
              <a:solidFill>
                <a:srgbClr val="E9E9E9"/>
              </a:solidFill>
              <a:ln w="57150">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a:stCxn id="6" idx="0"/>
              </p:cNvCxnSpPr>
              <p:nvPr/>
            </p:nvCxnSpPr>
            <p:spPr>
              <a:xfrm rot="11303420" flipH="1" flipV="1">
                <a:off x="5858688" y="985309"/>
                <a:ext cx="474623" cy="3217900"/>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flipV="1">
                <a:off x="6093606" y="4240456"/>
                <a:ext cx="2857268" cy="1649645"/>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3241127" y="4236312"/>
                <a:ext cx="2864445" cy="1653789"/>
              </a:xfrm>
              <a:prstGeom prst="line">
                <a:avLst/>
              </a:prstGeom>
              <a:ln w="76200">
                <a:solidFill>
                  <a:srgbClr val="A1D3D0"/>
                </a:solidFill>
              </a:ln>
            </p:spPr>
            <p:style>
              <a:lnRef idx="1">
                <a:schemeClr val="accent1"/>
              </a:lnRef>
              <a:fillRef idx="0">
                <a:schemeClr val="accent1"/>
              </a:fillRef>
              <a:effectRef idx="0">
                <a:schemeClr val="accent1"/>
              </a:effectRef>
              <a:fontRef idx="minor">
                <a:schemeClr val="tx1"/>
              </a:fontRef>
            </p:style>
          </p:cxnSp>
        </p:grpSp>
        <p:sp>
          <p:nvSpPr>
            <p:cNvPr id="4" name="等腰三角形 3"/>
            <p:cNvSpPr/>
            <p:nvPr/>
          </p:nvSpPr>
          <p:spPr>
            <a:xfrm>
              <a:off x="5353054" y="4334047"/>
              <a:ext cx="1485901" cy="451940"/>
            </a:xfrm>
            <a:prstGeom prst="triangle">
              <a:avLst/>
            </a:pr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等腰三角形 16"/>
            <p:cNvSpPr/>
            <p:nvPr/>
          </p:nvSpPr>
          <p:spPr>
            <a:xfrm rot="16200000">
              <a:off x="5407214" y="1449360"/>
              <a:ext cx="742950" cy="451940"/>
            </a:xfrm>
            <a:custGeom>
              <a:avLst/>
              <a:gdLst>
                <a:gd name="connsiteX0" fmla="*/ 0 w 1485900"/>
                <a:gd name="connsiteY0" fmla="*/ 451940 h 451940"/>
                <a:gd name="connsiteX1" fmla="*/ 742950 w 1485900"/>
                <a:gd name="connsiteY1" fmla="*/ 0 h 451940"/>
                <a:gd name="connsiteX2" fmla="*/ 1485900 w 1485900"/>
                <a:gd name="connsiteY2" fmla="*/ 451940 h 451940"/>
                <a:gd name="connsiteX3" fmla="*/ 0 w 1485900"/>
                <a:gd name="connsiteY3" fmla="*/ 451940 h 451940"/>
                <a:gd name="connsiteX0-1" fmla="*/ 123324 w 742950"/>
                <a:gd name="connsiteY0-2" fmla="*/ 432689 h 451940"/>
                <a:gd name="connsiteX1-3" fmla="*/ 0 w 742950"/>
                <a:gd name="connsiteY1-4" fmla="*/ 0 h 451940"/>
                <a:gd name="connsiteX2-5" fmla="*/ 742950 w 742950"/>
                <a:gd name="connsiteY2-6" fmla="*/ 451940 h 451940"/>
                <a:gd name="connsiteX3-7" fmla="*/ 123324 w 742950"/>
                <a:gd name="connsiteY3-8" fmla="*/ 432689 h 451940"/>
              </a:gdLst>
              <a:ahLst/>
              <a:cxnLst>
                <a:cxn ang="0">
                  <a:pos x="connsiteX0-1" y="connsiteY0-2"/>
                </a:cxn>
                <a:cxn ang="0">
                  <a:pos x="connsiteX1-3" y="connsiteY1-4"/>
                </a:cxn>
                <a:cxn ang="0">
                  <a:pos x="connsiteX2-5" y="connsiteY2-6"/>
                </a:cxn>
                <a:cxn ang="0">
                  <a:pos x="connsiteX3-7" y="connsiteY3-8"/>
                </a:cxn>
              </a:cxnLst>
              <a:rect l="l" t="t" r="r" b="b"/>
              <a:pathLst>
                <a:path w="742950" h="451940">
                  <a:moveTo>
                    <a:pt x="123324" y="432689"/>
                  </a:moveTo>
                  <a:lnTo>
                    <a:pt x="0" y="0"/>
                  </a:lnTo>
                  <a:lnTo>
                    <a:pt x="742950" y="451940"/>
                  </a:lnTo>
                  <a:lnTo>
                    <a:pt x="123324" y="432689"/>
                  </a:lnTo>
                  <a:close/>
                </a:path>
              </a:pathLst>
            </a:custGeom>
            <a:solidFill>
              <a:srgbClr val="A1D3D0"/>
            </a:solidFill>
            <a:ln>
              <a:solidFill>
                <a:srgbClr val="A1D3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18.emf"/><Relationship Id="rId4" Type="http://schemas.openxmlformats.org/officeDocument/2006/relationships/oleObject" Target="../embeddings/oleObject1.bin"/></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vmlDrawing" Target="../drawings/vmlDrawing2.vml"/><Relationship Id="rId5" Type="http://schemas.openxmlformats.org/officeDocument/2006/relationships/image" Target="../media/image21.emf"/><Relationship Id="rId4" Type="http://schemas.openxmlformats.org/officeDocument/2006/relationships/oleObject" Target="../embeddings/oleObject2.bin"/></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xml"/><Relationship Id="rId1" Type="http://schemas.openxmlformats.org/officeDocument/2006/relationships/vmlDrawing" Target="../drawings/vmlDrawing3.vml"/><Relationship Id="rId5" Type="http://schemas.openxmlformats.org/officeDocument/2006/relationships/image" Target="../media/image22.emf"/><Relationship Id="rId4" Type="http://schemas.openxmlformats.org/officeDocument/2006/relationships/oleObject" Target="../embeddings/oleObject3.bin"/></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26.jpeg"/></Relationships>
</file>

<file path=ppt/slides/_rels/slide3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29.jpeg"/><Relationship Id="rId4" Type="http://schemas.openxmlformats.org/officeDocument/2006/relationships/image" Target="../media/image28.jpe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41.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52.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54.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53.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55.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60.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62.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64.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6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68.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3.xml"/><Relationship Id="rId1" Type="http://schemas.openxmlformats.org/officeDocument/2006/relationships/vmlDrawing" Target="../drawings/vmlDrawing4.vml"/><Relationship Id="rId5" Type="http://schemas.openxmlformats.org/officeDocument/2006/relationships/image" Target="../media/image39.emf"/><Relationship Id="rId4" Type="http://schemas.openxmlformats.org/officeDocument/2006/relationships/oleObject" Target="../embeddings/oleObject4.bin"/></Relationships>
</file>

<file path=ppt/slides/_rels/slide71.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70.xml"/><Relationship Id="rId1" Type="http://schemas.openxmlformats.org/officeDocument/2006/relationships/slideLayout" Target="../slideLayouts/slideLayout3.xml"/><Relationship Id="rId4" Type="http://schemas.openxmlformats.org/officeDocument/2006/relationships/image" Target="../media/image41.jpeg"/></Relationships>
</file>

<file path=ppt/slides/_rels/slide72.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71.xml"/><Relationship Id="rId1" Type="http://schemas.openxmlformats.org/officeDocument/2006/relationships/slideLayout" Target="../slideLayouts/slideLayout3.xml"/><Relationship Id="rId4" Type="http://schemas.openxmlformats.org/officeDocument/2006/relationships/image" Target="../media/image43.jpeg"/></Relationships>
</file>

<file path=ppt/slides/_rels/slide73.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3.xml"/><Relationship Id="rId1" Type="http://schemas.openxmlformats.org/officeDocument/2006/relationships/vmlDrawing" Target="../drawings/vmlDrawing5.vml"/><Relationship Id="rId5" Type="http://schemas.openxmlformats.org/officeDocument/2006/relationships/image" Target="../media/image45.emf"/><Relationship Id="rId4" Type="http://schemas.openxmlformats.org/officeDocument/2006/relationships/oleObject" Target="../embeddings/oleObject5.bin"/></Relationships>
</file>

<file path=ppt/slides/_rels/slide76.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75.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3.xml"/><Relationship Id="rId1" Type="http://schemas.openxmlformats.org/officeDocument/2006/relationships/vmlDrawing" Target="../drawings/vmlDrawing6.vml"/><Relationship Id="rId5" Type="http://schemas.openxmlformats.org/officeDocument/2006/relationships/image" Target="../media/image46.emf"/><Relationship Id="rId4" Type="http://schemas.openxmlformats.org/officeDocument/2006/relationships/oleObject" Target="../embeddings/oleObject6.bin"/></Relationships>
</file>

<file path=ppt/slides/_rels/slide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87.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89.xml.rels><?xml version="1.0" encoding="UTF-8" standalone="yes"?>
<Relationships xmlns="http://schemas.openxmlformats.org/package/2006/relationships"><Relationship Id="rId3" Type="http://schemas.openxmlformats.org/officeDocument/2006/relationships/hyperlink" Target="https://developers.weixin.qq.com/" TargetMode="External"/><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90.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9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91.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5.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9E9E9"/>
        </a:solidFill>
        <a:effectLst/>
      </p:bgPr>
    </p:bg>
    <p:spTree>
      <p:nvGrpSpPr>
        <p:cNvPr id="1" name=""/>
        <p:cNvGrpSpPr/>
        <p:nvPr/>
      </p:nvGrpSpPr>
      <p:grpSpPr>
        <a:xfrm>
          <a:off x="0" y="0"/>
          <a:ext cx="0" cy="0"/>
          <a:chOff x="0" y="0"/>
          <a:chExt cx="0" cy="0"/>
        </a:xfrm>
      </p:grpSpPr>
      <p:sp>
        <p:nvSpPr>
          <p:cNvPr id="37" name="矩形 36"/>
          <p:cNvSpPr/>
          <p:nvPr/>
        </p:nvSpPr>
        <p:spPr>
          <a:xfrm>
            <a:off x="646430" y="1388745"/>
            <a:ext cx="9165590" cy="1188720"/>
          </a:xfrm>
          <a:prstGeom prst="rect">
            <a:avLst/>
          </a:prstGeom>
          <a:solidFill>
            <a:srgbClr val="1A98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007861" y="1417655"/>
            <a:ext cx="9367935" cy="583565"/>
          </a:xfrm>
          <a:prstGeom prst="rect">
            <a:avLst/>
          </a:prstGeom>
          <a:noFill/>
        </p:spPr>
        <p:txBody>
          <a:bodyPr wrap="square" rtlCol="0">
            <a:spAutoFit/>
          </a:bodyPr>
          <a:lstStyle/>
          <a:p>
            <a:pPr algn="ctr"/>
            <a:r>
              <a:rPr lang="zh-CN" altLang="en-US" sz="3200" b="1" dirty="0">
                <a:solidFill>
                  <a:schemeClr val="bg1"/>
                </a:solidFill>
              </a:rPr>
              <a:t>总结阶段评审</a:t>
            </a:r>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71300" y="6337300"/>
            <a:ext cx="304800" cy="304800"/>
          </a:xfrm>
          <a:prstGeom prst="rect">
            <a:avLst/>
          </a:prstGeom>
        </p:spPr>
      </p:pic>
      <p:sp>
        <p:nvSpPr>
          <p:cNvPr id="4" name="文本框 3"/>
          <p:cNvSpPr txBox="1"/>
          <p:nvPr/>
        </p:nvSpPr>
        <p:spPr>
          <a:xfrm>
            <a:off x="1658622" y="1988761"/>
            <a:ext cx="7885844" cy="400110"/>
          </a:xfrm>
          <a:prstGeom prst="rect">
            <a:avLst/>
          </a:prstGeom>
          <a:noFill/>
        </p:spPr>
        <p:txBody>
          <a:bodyPr wrap="square" rtlCol="0">
            <a:spAutoFit/>
          </a:bodyPr>
          <a:lstStyle/>
          <a:p>
            <a:pPr algn="ctr"/>
            <a:r>
              <a:rPr lang="en-US" altLang="zh-CN" sz="2000" b="1" dirty="0">
                <a:solidFill>
                  <a:schemeClr val="bg1"/>
                </a:solidFill>
              </a:rPr>
              <a:t>Summary stage review</a:t>
            </a:r>
          </a:p>
        </p:txBody>
      </p:sp>
      <p:pic>
        <p:nvPicPr>
          <p:cNvPr id="9" name="图片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440715" y="3808630"/>
            <a:ext cx="1795696" cy="1548681"/>
          </a:xfrm>
          <a:prstGeom prst="rect">
            <a:avLst/>
          </a:prstGeom>
        </p:spPr>
      </p:pic>
      <p:grpSp>
        <p:nvGrpSpPr>
          <p:cNvPr id="10" name="PA_淘宝店chenying0907 46"/>
          <p:cNvGrpSpPr/>
          <p:nvPr/>
        </p:nvGrpSpPr>
        <p:grpSpPr>
          <a:xfrm>
            <a:off x="9062599" y="4417422"/>
            <a:ext cx="127524" cy="161494"/>
            <a:chOff x="860980" y="3583766"/>
            <a:chExt cx="100336" cy="114060"/>
          </a:xfrm>
          <a:solidFill>
            <a:schemeClr val="bg1">
              <a:lumMod val="65000"/>
            </a:schemeClr>
          </a:solidFill>
        </p:grpSpPr>
        <p:sp>
          <p:nvSpPr>
            <p:cNvPr id="11" name="淘宝店chenying0907 12"/>
            <p:cNvSpPr>
              <a:spLocks noEditPoints="1"/>
            </p:cNvSpPr>
            <p:nvPr/>
          </p:nvSpPr>
          <p:spPr bwMode="auto">
            <a:xfrm>
              <a:off x="884050" y="3583766"/>
              <a:ext cx="53830" cy="5374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11 h 62"/>
                <a:gd name="T12" fmla="*/ 11 w 62"/>
                <a:gd name="T13" fmla="*/ 31 h 62"/>
                <a:gd name="T14" fmla="*/ 31 w 62"/>
                <a:gd name="T15" fmla="*/ 51 h 62"/>
                <a:gd name="T16" fmla="*/ 51 w 62"/>
                <a:gd name="T17" fmla="*/ 31 h 62"/>
                <a:gd name="T18" fmla="*/ 31 w 62"/>
                <a:gd name="T19"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11"/>
                  </a:moveTo>
                  <a:cubicBezTo>
                    <a:pt x="20" y="11"/>
                    <a:pt x="11" y="20"/>
                    <a:pt x="11" y="31"/>
                  </a:cubicBezTo>
                  <a:cubicBezTo>
                    <a:pt x="11" y="42"/>
                    <a:pt x="20" y="51"/>
                    <a:pt x="31" y="51"/>
                  </a:cubicBezTo>
                  <a:cubicBezTo>
                    <a:pt x="42" y="51"/>
                    <a:pt x="51" y="42"/>
                    <a:pt x="51" y="31"/>
                  </a:cubicBezTo>
                  <a:cubicBezTo>
                    <a:pt x="51" y="20"/>
                    <a:pt x="42" y="11"/>
                    <a:pt x="31" y="11"/>
                  </a:cubicBezTo>
                  <a:close/>
                </a:path>
              </a:pathLst>
            </a:cu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dist"/>
              <a:endParaRPr lang="zh-CN" altLang="en-US">
                <a:solidFill>
                  <a:schemeClr val="tx1"/>
                </a:solidFill>
                <a:latin typeface="微软雅黑 Light" panose="020B0502040204020203" pitchFamily="34" charset="-122"/>
                <a:ea typeface="微软雅黑 Light" panose="020B0502040204020203" pitchFamily="34" charset="-122"/>
              </a:endParaRPr>
            </a:p>
          </p:txBody>
        </p:sp>
        <p:sp>
          <p:nvSpPr>
            <p:cNvPr id="12" name="淘宝店chenying0907 13"/>
            <p:cNvSpPr/>
            <p:nvPr/>
          </p:nvSpPr>
          <p:spPr bwMode="auto">
            <a:xfrm>
              <a:off x="860980" y="3643355"/>
              <a:ext cx="100336" cy="54471"/>
            </a:xfrm>
            <a:custGeom>
              <a:avLst/>
              <a:gdLst>
                <a:gd name="T0" fmla="*/ 111 w 116"/>
                <a:gd name="T1" fmla="*/ 63 h 63"/>
                <a:gd name="T2" fmla="*/ 105 w 116"/>
                <a:gd name="T3" fmla="*/ 58 h 63"/>
                <a:gd name="T4" fmla="*/ 58 w 116"/>
                <a:gd name="T5" fmla="*/ 11 h 63"/>
                <a:gd name="T6" fmla="*/ 11 w 116"/>
                <a:gd name="T7" fmla="*/ 58 h 63"/>
                <a:gd name="T8" fmla="*/ 6 w 116"/>
                <a:gd name="T9" fmla="*/ 63 h 63"/>
                <a:gd name="T10" fmla="*/ 0 w 116"/>
                <a:gd name="T11" fmla="*/ 58 h 63"/>
                <a:gd name="T12" fmla="*/ 58 w 116"/>
                <a:gd name="T13" fmla="*/ 0 h 63"/>
                <a:gd name="T14" fmla="*/ 116 w 116"/>
                <a:gd name="T15" fmla="*/ 58 h 63"/>
                <a:gd name="T16" fmla="*/ 111 w 116"/>
                <a:gd name="T17"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63">
                  <a:moveTo>
                    <a:pt x="111" y="63"/>
                  </a:moveTo>
                  <a:cubicBezTo>
                    <a:pt x="108" y="63"/>
                    <a:pt x="105" y="61"/>
                    <a:pt x="105" y="58"/>
                  </a:cubicBezTo>
                  <a:cubicBezTo>
                    <a:pt x="105" y="32"/>
                    <a:pt x="84" y="11"/>
                    <a:pt x="58" y="11"/>
                  </a:cubicBezTo>
                  <a:cubicBezTo>
                    <a:pt x="32" y="11"/>
                    <a:pt x="11" y="32"/>
                    <a:pt x="11" y="58"/>
                  </a:cubicBezTo>
                  <a:cubicBezTo>
                    <a:pt x="11" y="61"/>
                    <a:pt x="9" y="63"/>
                    <a:pt x="6" y="63"/>
                  </a:cubicBezTo>
                  <a:cubicBezTo>
                    <a:pt x="3" y="63"/>
                    <a:pt x="0" y="61"/>
                    <a:pt x="0" y="58"/>
                  </a:cubicBezTo>
                  <a:cubicBezTo>
                    <a:pt x="0" y="26"/>
                    <a:pt x="26" y="0"/>
                    <a:pt x="58" y="0"/>
                  </a:cubicBezTo>
                  <a:cubicBezTo>
                    <a:pt x="90" y="0"/>
                    <a:pt x="116" y="26"/>
                    <a:pt x="116" y="58"/>
                  </a:cubicBezTo>
                  <a:cubicBezTo>
                    <a:pt x="116" y="61"/>
                    <a:pt x="114" y="63"/>
                    <a:pt x="111" y="63"/>
                  </a:cubicBezTo>
                  <a:close/>
                </a:path>
              </a:pathLst>
            </a:cu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dist"/>
              <a:endParaRPr lang="zh-CN" altLang="en-US">
                <a:solidFill>
                  <a:schemeClr val="tx1"/>
                </a:solidFill>
                <a:latin typeface="微软雅黑 Light" panose="020B0502040204020203" pitchFamily="34" charset="-122"/>
                <a:ea typeface="微软雅黑 Light" panose="020B0502040204020203" pitchFamily="34" charset="-122"/>
              </a:endParaRPr>
            </a:p>
          </p:txBody>
        </p:sp>
      </p:grpSp>
      <p:sp>
        <p:nvSpPr>
          <p:cNvPr id="13" name="PA_文本框 19"/>
          <p:cNvSpPr txBox="1">
            <a:spLocks noChangeArrowheads="1"/>
          </p:cNvSpPr>
          <p:nvPr/>
        </p:nvSpPr>
        <p:spPr bwMode="auto">
          <a:xfrm>
            <a:off x="8955394" y="3858228"/>
            <a:ext cx="1826141"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b="1" dirty="0"/>
              <a:t>G06</a:t>
            </a:r>
            <a:r>
              <a:rPr lang="zh-CN" altLang="en-US" sz="1600" b="1" dirty="0"/>
              <a:t>不会打加一队</a:t>
            </a:r>
            <a:endParaRPr lang="en-US" altLang="zh-CN" sz="1600" b="1" dirty="0"/>
          </a:p>
        </p:txBody>
      </p:sp>
      <p:sp>
        <p:nvSpPr>
          <p:cNvPr id="14" name="PA_文本框 20"/>
          <p:cNvSpPr txBox="1">
            <a:spLocks noChangeArrowheads="1"/>
          </p:cNvSpPr>
          <p:nvPr/>
        </p:nvSpPr>
        <p:spPr bwMode="auto">
          <a:xfrm>
            <a:off x="9301339" y="4069215"/>
            <a:ext cx="1476686"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t> </a:t>
            </a:r>
            <a:endParaRPr lang="en-US" altLang="zh-CN" sz="1600" b="1" dirty="0"/>
          </a:p>
          <a:p>
            <a:r>
              <a:rPr lang="zh-CN" altLang="en-US" sz="1600" b="1" dirty="0"/>
              <a:t>李骏（组长） </a:t>
            </a:r>
            <a:endParaRPr lang="en-US" altLang="zh-CN" sz="1600" b="1" dirty="0"/>
          </a:p>
        </p:txBody>
      </p:sp>
      <p:sp>
        <p:nvSpPr>
          <p:cNvPr id="15" name="TextBox 82"/>
          <p:cNvSpPr txBox="1"/>
          <p:nvPr/>
        </p:nvSpPr>
        <p:spPr>
          <a:xfrm>
            <a:off x="8744697" y="4805154"/>
            <a:ext cx="2269769" cy="3385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t>组员：林豪 周南</a:t>
            </a:r>
          </a:p>
        </p:txBody>
      </p:sp>
      <p:sp>
        <p:nvSpPr>
          <p:cNvPr id="20" name="文本框 19"/>
          <p:cNvSpPr txBox="1"/>
          <p:nvPr/>
        </p:nvSpPr>
        <p:spPr>
          <a:xfrm>
            <a:off x="1007862" y="776064"/>
            <a:ext cx="9367935" cy="584775"/>
          </a:xfrm>
          <a:prstGeom prst="rect">
            <a:avLst/>
          </a:prstGeom>
          <a:noFill/>
        </p:spPr>
        <p:txBody>
          <a:bodyPr wrap="square" rtlCol="0">
            <a:spAutoFit/>
          </a:bodyPr>
          <a:lstStyle/>
          <a:p>
            <a:pPr algn="ctr"/>
            <a:r>
              <a:rPr lang="zh-CN" altLang="en-US" sz="3200" b="1" dirty="0"/>
              <a:t>软件工程基础</a:t>
            </a:r>
            <a:endParaRPr lang="zh-CN" altLang="zh-CN" sz="3200" dirty="0"/>
          </a:p>
        </p:txBody>
      </p:sp>
    </p:spTree>
  </p:cSld>
  <p:clrMapOvr>
    <a:masterClrMapping/>
  </p:clrMapOvr>
  <mc:AlternateContent xmlns:mc="http://schemas.openxmlformats.org/markup-compatibility/2006" xmlns:p14="http://schemas.microsoft.com/office/powerpoint/2010/main">
    <mc:Choice Requires="p14">
      <p:transition spd="slow" p14:dur="1600" advTm="158">
        <p:blinds dir="vert"/>
      </p:transition>
    </mc:Choice>
    <mc:Fallback xmlns="">
      <p:transition spd="slow" advTm="158">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4731827" y="525467"/>
            <a:ext cx="6131245" cy="523220"/>
          </a:xfrm>
          <a:prstGeom prst="rect">
            <a:avLst/>
          </a:prstGeom>
          <a:noFill/>
        </p:spPr>
        <p:txBody>
          <a:bodyPr wrap="square" rtlCol="0">
            <a:spAutoFit/>
          </a:bodyPr>
          <a:lstStyle/>
          <a:p>
            <a:r>
              <a:rPr lang="zh-CN" altLang="en-US" sz="2800" b="1" dirty="0">
                <a:solidFill>
                  <a:schemeClr val="accent2"/>
                </a:solidFill>
                <a:sym typeface="+mn-ea"/>
              </a:rPr>
              <a:t>项目计划中人员安排（以甘特图表示）</a:t>
            </a:r>
            <a:endParaRPr lang="en-US" altLang="zh-CN" sz="2800" b="1" dirty="0">
              <a:solidFill>
                <a:schemeClr val="accent2"/>
              </a:solidFill>
              <a:sym typeface="+mn-ea"/>
            </a:endParaRPr>
          </a:p>
        </p:txBody>
      </p:sp>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pic>
        <p:nvPicPr>
          <p:cNvPr id="2" name="图片 1"/>
          <p:cNvPicPr>
            <a:picLocks noChangeAspect="1"/>
          </p:cNvPicPr>
          <p:nvPr/>
        </p:nvPicPr>
        <p:blipFill>
          <a:blip r:embed="rId3"/>
          <a:stretch>
            <a:fillRect/>
          </a:stretch>
        </p:blipFill>
        <p:spPr>
          <a:xfrm>
            <a:off x="485140" y="1242060"/>
            <a:ext cx="11569700" cy="543623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7" y="1165580"/>
            <a:ext cx="10392355" cy="523220"/>
          </a:xfrm>
          <a:prstGeom prst="rect">
            <a:avLst/>
          </a:prstGeom>
          <a:noFill/>
        </p:spPr>
        <p:txBody>
          <a:bodyPr wrap="square" rtlCol="0">
            <a:spAutoFit/>
          </a:bodyPr>
          <a:lstStyle/>
          <a:p>
            <a:r>
              <a:rPr lang="zh-CN" altLang="en-US" sz="2800" b="1" dirty="0">
                <a:solidFill>
                  <a:schemeClr val="accent2"/>
                </a:solidFill>
                <a:sym typeface="+mn-ea"/>
              </a:rPr>
              <a:t>小组文档提交情况（此处引用的是组长抄送给组员的发送记录）</a:t>
            </a:r>
            <a:endParaRPr lang="en-US" altLang="zh-CN" sz="2800" b="1" dirty="0">
              <a:solidFill>
                <a:schemeClr val="accent2"/>
              </a:solidFill>
              <a:sym typeface="+mn-ea"/>
            </a:endParaRPr>
          </a:p>
        </p:txBody>
      </p:sp>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文档提交情况</a:t>
            </a:r>
          </a:p>
        </p:txBody>
      </p:sp>
      <p:sp>
        <p:nvSpPr>
          <p:cNvPr id="2" name="文本框 1"/>
          <p:cNvSpPr txBox="1"/>
          <p:nvPr/>
        </p:nvSpPr>
        <p:spPr>
          <a:xfrm>
            <a:off x="688839" y="2115630"/>
            <a:ext cx="4680397" cy="369332"/>
          </a:xfrm>
          <a:prstGeom prst="rect">
            <a:avLst/>
          </a:prstGeom>
          <a:noFill/>
        </p:spPr>
        <p:txBody>
          <a:bodyPr wrap="square" rtlCol="0">
            <a:spAutoFit/>
          </a:bodyPr>
          <a:lstStyle/>
          <a:p>
            <a:r>
              <a:rPr lang="en-US" altLang="zh-CN" dirty="0"/>
              <a:t>2</a:t>
            </a:r>
            <a:r>
              <a:rPr lang="zh-CN" altLang="en-US" dirty="0"/>
              <a:t>、项目可行性分析报告提交情况</a:t>
            </a:r>
          </a:p>
        </p:txBody>
      </p:sp>
      <p:pic>
        <p:nvPicPr>
          <p:cNvPr id="6" name="图片 5"/>
          <p:cNvPicPr>
            <a:picLocks noChangeAspect="1"/>
          </p:cNvPicPr>
          <p:nvPr/>
        </p:nvPicPr>
        <p:blipFill>
          <a:blip r:embed="rId3"/>
          <a:stretch>
            <a:fillRect/>
          </a:stretch>
        </p:blipFill>
        <p:spPr>
          <a:xfrm>
            <a:off x="688839" y="2879418"/>
            <a:ext cx="11309621" cy="243545"/>
          </a:xfrm>
          <a:prstGeom prst="rect">
            <a:avLst/>
          </a:prstGeom>
        </p:spPr>
      </p:pic>
      <p:sp>
        <p:nvSpPr>
          <p:cNvPr id="12" name="文本框 11"/>
          <p:cNvSpPr txBox="1"/>
          <p:nvPr/>
        </p:nvSpPr>
        <p:spPr>
          <a:xfrm>
            <a:off x="688838" y="3456777"/>
            <a:ext cx="4680397" cy="369332"/>
          </a:xfrm>
          <a:prstGeom prst="rect">
            <a:avLst/>
          </a:prstGeom>
          <a:noFill/>
        </p:spPr>
        <p:txBody>
          <a:bodyPr wrap="square" rtlCol="0">
            <a:spAutoFit/>
          </a:bodyPr>
          <a:lstStyle/>
          <a:p>
            <a:r>
              <a:rPr lang="en-US" altLang="zh-CN" dirty="0"/>
              <a:t>2</a:t>
            </a:r>
            <a:r>
              <a:rPr lang="zh-CN" altLang="en-US" dirty="0"/>
              <a:t>、项目可行性分析报告修改情况</a:t>
            </a:r>
          </a:p>
        </p:txBody>
      </p:sp>
      <p:pic>
        <p:nvPicPr>
          <p:cNvPr id="3" name="图片 2">
            <a:extLst>
              <a:ext uri="{FF2B5EF4-FFF2-40B4-BE49-F238E27FC236}">
                <a16:creationId xmlns:a16="http://schemas.microsoft.com/office/drawing/2014/main" id="{A88F1FF7-3F92-49D3-BC90-AF2548663015}"/>
              </a:ext>
            </a:extLst>
          </p:cNvPr>
          <p:cNvPicPr>
            <a:picLocks noChangeAspect="1"/>
          </p:cNvPicPr>
          <p:nvPr/>
        </p:nvPicPr>
        <p:blipFill>
          <a:blip r:embed="rId4"/>
          <a:stretch>
            <a:fillRect/>
          </a:stretch>
        </p:blipFill>
        <p:spPr>
          <a:xfrm>
            <a:off x="1218397" y="3826177"/>
            <a:ext cx="7343775" cy="26289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11" name="文本框 10"/>
          <p:cNvSpPr txBox="1"/>
          <p:nvPr/>
        </p:nvSpPr>
        <p:spPr>
          <a:xfrm>
            <a:off x="684814" y="1291720"/>
            <a:ext cx="6625022" cy="369332"/>
          </a:xfrm>
          <a:prstGeom prst="rect">
            <a:avLst/>
          </a:prstGeom>
          <a:noFill/>
        </p:spPr>
        <p:txBody>
          <a:bodyPr wrap="square" rtlCol="0">
            <a:spAutoFit/>
          </a:bodyPr>
          <a:lstStyle/>
          <a:p>
            <a:r>
              <a:rPr lang="en-US" altLang="zh-CN" dirty="0"/>
              <a:t>2</a:t>
            </a:r>
            <a:r>
              <a:rPr lang="zh-CN" altLang="en-US" dirty="0"/>
              <a:t>、项目可行性分析中关键技术可行性的相关描述</a:t>
            </a:r>
          </a:p>
        </p:txBody>
      </p:sp>
      <p:sp>
        <p:nvSpPr>
          <p:cNvPr id="7" name="矩形 6"/>
          <p:cNvSpPr/>
          <p:nvPr/>
        </p:nvSpPr>
        <p:spPr>
          <a:xfrm>
            <a:off x="647507" y="1625798"/>
            <a:ext cx="11077022" cy="5231130"/>
          </a:xfrm>
          <a:prstGeom prst="rect">
            <a:avLst/>
          </a:prstGeom>
        </p:spPr>
        <p:txBody>
          <a:bodyPr wrap="square">
            <a:spAutoFit/>
          </a:bodyPr>
          <a:lstStyle/>
          <a:p>
            <a:pPr indent="127000" algn="just">
              <a:spcAft>
                <a:spcPts val="0"/>
              </a:spcAft>
            </a:pPr>
            <a:r>
              <a:rPr lang="zh-CN" altLang="en-US" sz="2800" kern="100" dirty="0">
                <a:latin typeface="微软雅黑" panose="020B0503020204020204" charset="-122"/>
                <a:ea typeface="微软雅黑" panose="020B0503020204020204" charset="-122"/>
                <a:cs typeface="微软雅黑" panose="020B0503020204020204" charset="-122"/>
              </a:rPr>
              <a:t>技术可行性</a:t>
            </a:r>
            <a:endParaRPr lang="en-US" altLang="zh-CN" sz="2800" kern="100" dirty="0">
              <a:latin typeface="微软雅黑" panose="020B0503020204020204" charset="-122"/>
              <a:ea typeface="微软雅黑" panose="020B0503020204020204" charset="-122"/>
              <a:cs typeface="微软雅黑" panose="020B0503020204020204" charset="-122"/>
            </a:endParaRPr>
          </a:p>
          <a:p>
            <a:pPr indent="1270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1</a:t>
            </a:r>
            <a:r>
              <a:rPr lang="zh-CN" altLang="zh-CN" kern="100" dirty="0">
                <a:latin typeface="微软雅黑" panose="020B0503020204020204" charset="-122"/>
                <a:ea typeface="微软雅黑" panose="020B0503020204020204" charset="-122"/>
                <a:cs typeface="微软雅黑" panose="020B0503020204020204" charset="-122"/>
              </a:rPr>
              <a:t>：人员问题</a:t>
            </a:r>
          </a:p>
          <a:p>
            <a:pPr indent="1270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小组人员劳动力廉价，同时人员态度良好适合进行开发，但是小组人员实力有限，几乎没有开发经历，为了完成该项目，会利用课余时间进行学习，多开项目会议进行研讨。</a:t>
            </a:r>
          </a:p>
          <a:p>
            <a:pPr indent="1270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2</a:t>
            </a:r>
            <a:r>
              <a:rPr lang="zh-CN" altLang="zh-CN" kern="100" dirty="0">
                <a:latin typeface="微软雅黑" panose="020B0503020204020204" charset="-122"/>
                <a:ea typeface="微软雅黑" panose="020B0503020204020204" charset="-122"/>
                <a:cs typeface="微软雅黑" panose="020B0503020204020204" charset="-122"/>
              </a:rPr>
              <a:t>：环境问题</a:t>
            </a:r>
          </a:p>
          <a:p>
            <a:pPr indent="1270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本组环境主为学校寝室，可满足工程和项目的开发。</a:t>
            </a:r>
          </a:p>
          <a:p>
            <a:pPr indent="1270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3</a:t>
            </a:r>
            <a:r>
              <a:rPr lang="zh-CN" altLang="zh-CN" kern="100" dirty="0">
                <a:latin typeface="微软雅黑" panose="020B0503020204020204" charset="-122"/>
                <a:ea typeface="微软雅黑" panose="020B0503020204020204" charset="-122"/>
                <a:cs typeface="微软雅黑" panose="020B0503020204020204" charset="-122"/>
              </a:rPr>
              <a:t>：本组设备</a:t>
            </a:r>
          </a:p>
          <a:p>
            <a:pPr indent="1270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本组设备为</a:t>
            </a:r>
            <a:r>
              <a:rPr lang="en-US" altLang="zh-CN" kern="100" dirty="0">
                <a:latin typeface="微软雅黑" panose="020B0503020204020204" charset="-122"/>
                <a:ea typeface="微软雅黑" panose="020B0503020204020204" charset="-122"/>
                <a:cs typeface="微软雅黑" panose="020B0503020204020204" charset="-122"/>
              </a:rPr>
              <a:t>4</a:t>
            </a:r>
            <a:r>
              <a:rPr lang="zh-CN" altLang="zh-CN" kern="100" dirty="0">
                <a:latin typeface="微软雅黑" panose="020B0503020204020204" charset="-122"/>
                <a:ea typeface="微软雅黑" panose="020B0503020204020204" charset="-122"/>
                <a:cs typeface="微软雅黑" panose="020B0503020204020204" charset="-122"/>
              </a:rPr>
              <a:t>台</a:t>
            </a:r>
            <a:r>
              <a:rPr lang="en-US" altLang="zh-CN" kern="100" dirty="0">
                <a:latin typeface="微软雅黑" panose="020B0503020204020204" charset="-122"/>
                <a:ea typeface="微软雅黑" panose="020B0503020204020204" charset="-122"/>
                <a:cs typeface="微软雅黑" panose="020B0503020204020204" charset="-122"/>
              </a:rPr>
              <a:t>pc</a:t>
            </a:r>
            <a:r>
              <a:rPr lang="zh-CN" altLang="zh-CN" kern="100" dirty="0">
                <a:latin typeface="微软雅黑" panose="020B0503020204020204" charset="-122"/>
                <a:ea typeface="微软雅黑" panose="020B0503020204020204" charset="-122"/>
                <a:cs typeface="微软雅黑" panose="020B0503020204020204" charset="-122"/>
              </a:rPr>
              <a:t>机，其中一台支持</a:t>
            </a:r>
            <a:r>
              <a:rPr lang="en-US" altLang="zh-CN" kern="100" dirty="0" err="1">
                <a:latin typeface="微软雅黑" panose="020B0503020204020204" charset="-122"/>
                <a:ea typeface="微软雅黑" panose="020B0503020204020204" charset="-122"/>
                <a:cs typeface="微软雅黑" panose="020B0503020204020204" charset="-122"/>
              </a:rPr>
              <a:t>macOS</a:t>
            </a:r>
            <a:r>
              <a:rPr lang="zh-CN" altLang="zh-CN" kern="100" dirty="0">
                <a:latin typeface="微软雅黑" panose="020B0503020204020204" charset="-122"/>
                <a:ea typeface="微软雅黑" panose="020B0503020204020204" charset="-122"/>
                <a:cs typeface="微软雅黑" panose="020B0503020204020204" charset="-122"/>
              </a:rPr>
              <a:t>，服务器租用开发者工具中的云函数服务器，能够基本满足项目实施要求</a:t>
            </a:r>
          </a:p>
          <a:p>
            <a:pPr indent="1270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4</a:t>
            </a:r>
            <a:r>
              <a:rPr lang="zh-CN" altLang="zh-CN" kern="100" dirty="0">
                <a:latin typeface="微软雅黑" panose="020B0503020204020204" charset="-122"/>
                <a:ea typeface="微软雅黑" panose="020B0503020204020204" charset="-122"/>
                <a:cs typeface="微软雅黑" panose="020B0503020204020204" charset="-122"/>
              </a:rPr>
              <a:t>：关键技术</a:t>
            </a:r>
          </a:p>
          <a:p>
            <a:pPr indent="1270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界面呈现：地图界面呈现，借助地图</a:t>
            </a:r>
            <a:r>
              <a:rPr lang="en-US" altLang="zh-CN" kern="100" dirty="0" err="1">
                <a:latin typeface="微软雅黑" panose="020B0503020204020204" charset="-122"/>
                <a:ea typeface="微软雅黑" panose="020B0503020204020204" charset="-122"/>
                <a:cs typeface="微软雅黑" panose="020B0503020204020204" charset="-122"/>
              </a:rPr>
              <a:t>api</a:t>
            </a: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腾讯地图</a:t>
            </a:r>
            <a:r>
              <a:rPr lang="en-US" altLang="zh-CN" kern="100" dirty="0">
                <a:latin typeface="微软雅黑" panose="020B0503020204020204" charset="-122"/>
                <a:ea typeface="微软雅黑" panose="020B0503020204020204" charset="-122"/>
                <a:cs typeface="微软雅黑" panose="020B0503020204020204" charset="-122"/>
              </a:rPr>
              <a:t>)</a:t>
            </a:r>
            <a:endParaRPr lang="zh-CN" altLang="zh-CN" kern="100" dirty="0">
              <a:latin typeface="微软雅黑" panose="020B0503020204020204" charset="-122"/>
              <a:ea typeface="微软雅黑" panose="020B0503020204020204" charset="-122"/>
              <a:cs typeface="微软雅黑" panose="020B0503020204020204" charset="-122"/>
            </a:endParaRPr>
          </a:p>
          <a:p>
            <a:pPr indent="1270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页面逻辑：通过</a:t>
            </a:r>
            <a:r>
              <a:rPr lang="en-US" altLang="zh-CN" kern="100" dirty="0" err="1">
                <a:latin typeface="微软雅黑" panose="020B0503020204020204" charset="-122"/>
                <a:ea typeface="微软雅黑" panose="020B0503020204020204" charset="-122"/>
                <a:cs typeface="微软雅黑" panose="020B0503020204020204" charset="-122"/>
              </a:rPr>
              <a:t>javascript</a:t>
            </a:r>
            <a:r>
              <a:rPr lang="zh-CN" altLang="zh-CN" kern="100" dirty="0">
                <a:latin typeface="微软雅黑" panose="020B0503020204020204" charset="-122"/>
                <a:ea typeface="微软雅黑" panose="020B0503020204020204" charset="-122"/>
                <a:cs typeface="微软雅黑" panose="020B0503020204020204" charset="-122"/>
              </a:rPr>
              <a:t>对相应文档类型进行编写，创建出对应的功能与按键</a:t>
            </a:r>
          </a:p>
          <a:p>
            <a:pPr marL="266700" indent="127000" algn="just">
              <a:spcAft>
                <a:spcPts val="0"/>
              </a:spcAft>
            </a:pPr>
            <a:r>
              <a:rPr lang="zh-CN" altLang="zh-CN" kern="100" dirty="0">
                <a:latin typeface="微软雅黑" panose="020B0503020204020204" charset="-122"/>
                <a:ea typeface="微软雅黑" panose="020B0503020204020204" charset="-122"/>
                <a:cs typeface="微软雅黑" panose="020B0503020204020204" charset="-122"/>
              </a:rPr>
              <a:t>用户数据分析：根据用户的信息及其位置进行分析，为其推荐就近的球场及球约</a:t>
            </a:r>
          </a:p>
          <a:p>
            <a:pPr marL="266700" indent="127000" algn="just">
              <a:spcAft>
                <a:spcPts val="0"/>
              </a:spcAft>
            </a:pPr>
            <a:r>
              <a:rPr lang="zh-CN" altLang="zh-CN" kern="100" dirty="0">
                <a:latin typeface="微软雅黑" panose="020B0503020204020204" charset="-122"/>
                <a:ea typeface="微软雅黑" panose="020B0503020204020204" charset="-122"/>
                <a:cs typeface="微软雅黑" panose="020B0503020204020204" charset="-122"/>
              </a:rPr>
              <a:t>服务器与客户端的连接</a:t>
            </a:r>
            <a:r>
              <a:rPr lang="en-US" altLang="zh-CN" kern="100" dirty="0">
                <a:latin typeface="微软雅黑" panose="020B0503020204020204" charset="-122"/>
                <a:ea typeface="微软雅黑" panose="020B0503020204020204" charset="-122"/>
                <a:cs typeface="微软雅黑" panose="020B0503020204020204" charset="-122"/>
              </a:rPr>
              <a:t>:</a:t>
            </a:r>
            <a:r>
              <a:rPr lang="zh-CN" altLang="zh-CN" kern="100" dirty="0">
                <a:latin typeface="微软雅黑" panose="020B0503020204020204" charset="-122"/>
                <a:ea typeface="微软雅黑" panose="020B0503020204020204" charset="-122"/>
                <a:cs typeface="微软雅黑" panose="020B0503020204020204" charset="-122"/>
              </a:rPr>
              <a:t>通过微信</a:t>
            </a:r>
            <a:r>
              <a:rPr lang="en-US" altLang="zh-CN" kern="100" dirty="0">
                <a:latin typeface="微软雅黑" panose="020B0503020204020204" charset="-122"/>
                <a:ea typeface="微软雅黑" panose="020B0503020204020204" charset="-122"/>
                <a:cs typeface="微软雅黑" panose="020B0503020204020204" charset="-122"/>
              </a:rPr>
              <a:t>WEB</a:t>
            </a:r>
            <a:r>
              <a:rPr lang="zh-CN" altLang="zh-CN" kern="100" dirty="0">
                <a:latin typeface="微软雅黑" panose="020B0503020204020204" charset="-122"/>
                <a:ea typeface="微软雅黑" panose="020B0503020204020204" charset="-122"/>
                <a:cs typeface="微软雅黑" panose="020B0503020204020204" charset="-122"/>
              </a:rPr>
              <a:t>开发者工具自带的云函数来实现。</a:t>
            </a:r>
          </a:p>
          <a:p>
            <a:pPr marL="266700" indent="1270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5</a:t>
            </a:r>
            <a:r>
              <a:rPr lang="zh-CN" altLang="zh-CN" kern="100" dirty="0">
                <a:latin typeface="微软雅黑" panose="020B0503020204020204" charset="-122"/>
                <a:ea typeface="微软雅黑" panose="020B0503020204020204" charset="-122"/>
                <a:cs typeface="微软雅黑" panose="020B0503020204020204" charset="-122"/>
              </a:rPr>
              <a:t>：开发难点</a:t>
            </a:r>
          </a:p>
          <a:p>
            <a:pPr marL="342900" lvl="0" indent="-342900" algn="just">
              <a:spcAft>
                <a:spcPts val="0"/>
              </a:spcAft>
              <a:buFont typeface="+mj-lt"/>
              <a:buAutoNum type="arabicPeriod"/>
            </a:pPr>
            <a:r>
              <a:rPr lang="zh-CN" altLang="zh-CN" kern="100" dirty="0">
                <a:latin typeface="微软雅黑" panose="020B0503020204020204" charset="-122"/>
                <a:ea typeface="微软雅黑" panose="020B0503020204020204" charset="-122"/>
                <a:cs typeface="微软雅黑" panose="020B0503020204020204" charset="-122"/>
              </a:rPr>
              <a:t>通过地图气泡显示周边公告，同时点击气泡能够进入公告</a:t>
            </a:r>
          </a:p>
          <a:p>
            <a:pPr marL="342900" lvl="0" indent="-342900" algn="just">
              <a:spcAft>
                <a:spcPts val="0"/>
              </a:spcAft>
              <a:buFont typeface="+mj-lt"/>
              <a:buAutoNum type="arabicPeriod"/>
            </a:pPr>
            <a:r>
              <a:rPr lang="zh-CN" altLang="zh-CN" kern="100" dirty="0">
                <a:latin typeface="微软雅黑" panose="020B0503020204020204" charset="-122"/>
                <a:ea typeface="微软雅黑" panose="020B0503020204020204" charset="-122"/>
                <a:cs typeface="微软雅黑" panose="020B0503020204020204" charset="-122"/>
              </a:rPr>
              <a:t>地图接口的地图使用要求限制</a:t>
            </a:r>
          </a:p>
          <a:p>
            <a:pPr indent="127000" algn="just">
              <a:spcAft>
                <a:spcPts val="0"/>
              </a:spcAft>
            </a:pPr>
            <a:r>
              <a:rPr lang="en-US" altLang="zh-CN" kern="100" dirty="0">
                <a:latin typeface="Times New Roman" panose="02020603050405020304" pitchFamily="18" charset="0"/>
                <a:ea typeface="宋体" panose="02010600030101010101" pitchFamily="2" charset="-122"/>
              </a:rPr>
              <a:t>   </a:t>
            </a:r>
            <a:endParaRPr lang="zh-CN" altLang="zh-CN" kern="100" dirty="0">
              <a:latin typeface="Times New Roman" panose="02020603050405020304" pitchFamily="18" charset="0"/>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7" y="1165580"/>
            <a:ext cx="10392355" cy="523220"/>
          </a:xfrm>
          <a:prstGeom prst="rect">
            <a:avLst/>
          </a:prstGeom>
          <a:noFill/>
        </p:spPr>
        <p:txBody>
          <a:bodyPr wrap="square" rtlCol="0">
            <a:spAutoFit/>
          </a:bodyPr>
          <a:lstStyle/>
          <a:p>
            <a:r>
              <a:rPr lang="zh-CN" altLang="en-US" sz="2800" b="1" dirty="0">
                <a:solidFill>
                  <a:schemeClr val="accent2"/>
                </a:solidFill>
                <a:sym typeface="+mn-ea"/>
              </a:rPr>
              <a:t>小组文档提交情况（此处引用的是组长抄送给组员的发送记录）</a:t>
            </a:r>
            <a:endParaRPr lang="en-US" altLang="zh-CN" sz="2800" b="1" dirty="0">
              <a:solidFill>
                <a:schemeClr val="accent2"/>
              </a:solidFill>
              <a:sym typeface="+mn-ea"/>
            </a:endParaRPr>
          </a:p>
        </p:txBody>
      </p:sp>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文档提交情况</a:t>
            </a:r>
          </a:p>
        </p:txBody>
      </p:sp>
      <p:sp>
        <p:nvSpPr>
          <p:cNvPr id="2" name="文本框 1"/>
          <p:cNvSpPr txBox="1"/>
          <p:nvPr/>
        </p:nvSpPr>
        <p:spPr>
          <a:xfrm>
            <a:off x="688839" y="2115630"/>
            <a:ext cx="4680397" cy="369332"/>
          </a:xfrm>
          <a:prstGeom prst="rect">
            <a:avLst/>
          </a:prstGeom>
          <a:noFill/>
        </p:spPr>
        <p:txBody>
          <a:bodyPr wrap="square" rtlCol="0">
            <a:spAutoFit/>
          </a:bodyPr>
          <a:lstStyle/>
          <a:p>
            <a:r>
              <a:rPr lang="en-US" altLang="zh-CN" dirty="0"/>
              <a:t>3</a:t>
            </a:r>
            <a:r>
              <a:rPr lang="zh-CN" altLang="en-US" dirty="0"/>
              <a:t>、项目需求规格说明报告提交情况</a:t>
            </a:r>
          </a:p>
        </p:txBody>
      </p:sp>
      <p:pic>
        <p:nvPicPr>
          <p:cNvPr id="3" name="图片 2"/>
          <p:cNvPicPr>
            <a:picLocks noChangeAspect="1"/>
          </p:cNvPicPr>
          <p:nvPr/>
        </p:nvPicPr>
        <p:blipFill>
          <a:blip r:embed="rId3"/>
          <a:stretch>
            <a:fillRect/>
          </a:stretch>
        </p:blipFill>
        <p:spPr>
          <a:xfrm>
            <a:off x="688839" y="2572067"/>
            <a:ext cx="9612255" cy="419100"/>
          </a:xfrm>
          <a:prstGeom prst="rect">
            <a:avLst/>
          </a:prstGeom>
        </p:spPr>
      </p:pic>
      <p:sp>
        <p:nvSpPr>
          <p:cNvPr id="8" name="文本框 7"/>
          <p:cNvSpPr txBox="1"/>
          <p:nvPr/>
        </p:nvSpPr>
        <p:spPr>
          <a:xfrm>
            <a:off x="647507" y="4154296"/>
            <a:ext cx="4680397" cy="369332"/>
          </a:xfrm>
          <a:prstGeom prst="rect">
            <a:avLst/>
          </a:prstGeom>
          <a:noFill/>
        </p:spPr>
        <p:txBody>
          <a:bodyPr wrap="square" rtlCol="0">
            <a:spAutoFit/>
          </a:bodyPr>
          <a:lstStyle/>
          <a:p>
            <a:r>
              <a:rPr lang="en-US" altLang="zh-CN" dirty="0"/>
              <a:t>3</a:t>
            </a:r>
            <a:r>
              <a:rPr lang="zh-CN" altLang="en-US" dirty="0"/>
              <a:t>、用户类别、代表：</a:t>
            </a:r>
          </a:p>
        </p:txBody>
      </p:sp>
      <p:sp>
        <p:nvSpPr>
          <p:cNvPr id="7" name="矩形 6"/>
          <p:cNvSpPr/>
          <p:nvPr/>
        </p:nvSpPr>
        <p:spPr>
          <a:xfrm>
            <a:off x="160274" y="4523554"/>
            <a:ext cx="6096000" cy="1630045"/>
          </a:xfrm>
          <a:prstGeom prst="rect">
            <a:avLst/>
          </a:prstGeom>
        </p:spPr>
        <p:txBody>
          <a:bodyPr>
            <a:spAutoFit/>
          </a:bodyPr>
          <a:lstStyle/>
          <a:p>
            <a:pPr indent="266700" algn="just">
              <a:spcAft>
                <a:spcPts val="0"/>
              </a:spcAft>
            </a:pPr>
            <a:r>
              <a:rPr lang="zh-CN" altLang="en-US" sz="2800" kern="100" dirty="0">
                <a:latin typeface="微软雅黑" panose="020B0503020204020204" charset="-122"/>
                <a:ea typeface="微软雅黑" panose="020B0503020204020204" charset="-122"/>
                <a:cs typeface="Times New Roman" panose="02020603050405020304" pitchFamily="18" charset="0"/>
              </a:rPr>
              <a:t>用户类别</a:t>
            </a:r>
            <a:r>
              <a:rPr lang="zh-CN" altLang="en-US" kern="100" dirty="0">
                <a:latin typeface="微软雅黑" panose="020B0503020204020204" charset="-122"/>
                <a:ea typeface="微软雅黑" panose="020B0503020204020204" charset="-122"/>
                <a:cs typeface="Times New Roman" panose="02020603050405020304" pitchFamily="18" charset="0"/>
              </a:rPr>
              <a:t>：</a:t>
            </a:r>
            <a:endParaRPr lang="en-US" altLang="zh-CN" kern="100" dirty="0">
              <a:latin typeface="微软雅黑" panose="020B0503020204020204" charset="-122"/>
              <a:ea typeface="微软雅黑" panose="020B0503020204020204" charset="-122"/>
              <a:cs typeface="Times New Roman" panose="02020603050405020304" pitchFamily="18" charset="0"/>
            </a:endParaRPr>
          </a:p>
          <a:p>
            <a:pPr indent="266700" algn="just">
              <a:spcAft>
                <a:spcPts val="0"/>
              </a:spcAft>
            </a:pPr>
            <a:r>
              <a:rPr lang="zh-CN" altLang="zh-CN" kern="100" dirty="0">
                <a:latin typeface="微软雅黑" panose="020B0503020204020204" charset="-122"/>
                <a:ea typeface="微软雅黑" panose="020B0503020204020204" charset="-122"/>
                <a:cs typeface="Times New Roman" panose="02020603050405020304" pitchFamily="18" charset="0"/>
              </a:rPr>
              <a:t>类型：广大的篮球爱好者</a:t>
            </a:r>
          </a:p>
          <a:p>
            <a:pPr indent="266700" algn="just">
              <a:spcAft>
                <a:spcPts val="0"/>
              </a:spcAft>
            </a:pPr>
            <a:r>
              <a:rPr lang="zh-CN" altLang="zh-CN" kern="100" dirty="0">
                <a:latin typeface="微软雅黑" panose="020B0503020204020204" charset="-122"/>
                <a:ea typeface="微软雅黑" panose="020B0503020204020204" charset="-122"/>
                <a:cs typeface="Times New Roman" panose="02020603050405020304" pitchFamily="18" charset="0"/>
              </a:rPr>
              <a:t>特点：通过是用该系统，能够在任何时间任何地点寻找与自己相近的球场与同竞技的球手，减少了寻找打球资源的成本，同时可以丰富以篮球为基的社交活动</a:t>
            </a:r>
          </a:p>
        </p:txBody>
      </p:sp>
      <p:sp>
        <p:nvSpPr>
          <p:cNvPr id="10" name="矩形 9"/>
          <p:cNvSpPr/>
          <p:nvPr/>
        </p:nvSpPr>
        <p:spPr>
          <a:xfrm>
            <a:off x="6430645" y="5077274"/>
            <a:ext cx="5744718" cy="1076325"/>
          </a:xfrm>
          <a:prstGeom prst="rect">
            <a:avLst/>
          </a:prstGeom>
        </p:spPr>
        <p:txBody>
          <a:bodyPr wrap="square">
            <a:spAutoFit/>
          </a:bodyPr>
          <a:lstStyle/>
          <a:p>
            <a:pPr indent="266700" algn="just">
              <a:spcAft>
                <a:spcPts val="0"/>
              </a:spcAft>
            </a:pPr>
            <a:r>
              <a:rPr lang="zh-CN" altLang="en-US" sz="2800" kern="100" dirty="0">
                <a:latin typeface="微软雅黑" panose="020B0503020204020204" charset="-122"/>
                <a:ea typeface="微软雅黑" panose="020B0503020204020204" charset="-122"/>
                <a:cs typeface="微软雅黑" panose="020B0503020204020204" charset="-122"/>
              </a:rPr>
              <a:t>代表用户</a:t>
            </a:r>
            <a:r>
              <a:rPr lang="zh-CN" altLang="en-US" kern="100" dirty="0">
                <a:latin typeface="微软雅黑" panose="020B0503020204020204" charset="-122"/>
                <a:ea typeface="微软雅黑" panose="020B0503020204020204" charset="-122"/>
                <a:cs typeface="微软雅黑" panose="020B0503020204020204" charset="-122"/>
              </a:rPr>
              <a:t>：</a:t>
            </a:r>
            <a:endParaRPr lang="en-US" altLang="zh-CN" kern="100" dirty="0">
              <a:latin typeface="微软雅黑" panose="020B0503020204020204" charset="-122"/>
              <a:ea typeface="微软雅黑" panose="020B0503020204020204" charset="-122"/>
              <a:cs typeface="微软雅黑" panose="020B0503020204020204" charset="-122"/>
            </a:endParaRPr>
          </a:p>
          <a:p>
            <a:pPr indent="2667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1</a:t>
            </a:r>
            <a:r>
              <a:rPr lang="zh-CN" altLang="en-US" kern="100" dirty="0">
                <a:latin typeface="微软雅黑" panose="020B0503020204020204" charset="-122"/>
                <a:ea typeface="微软雅黑" panose="020B0503020204020204" charset="-122"/>
                <a:cs typeface="微软雅黑" panose="020B0503020204020204" charset="-122"/>
              </a:rPr>
              <a:t>、黄寅佐同学</a:t>
            </a:r>
            <a:endParaRPr lang="en-US" altLang="zh-CN" kern="100" dirty="0">
              <a:latin typeface="微软雅黑" panose="020B0503020204020204" charset="-122"/>
              <a:ea typeface="微软雅黑" panose="020B0503020204020204" charset="-122"/>
              <a:cs typeface="微软雅黑" panose="020B0503020204020204" charset="-122"/>
            </a:endParaRPr>
          </a:p>
          <a:p>
            <a:pPr indent="266700"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2</a:t>
            </a:r>
            <a:r>
              <a:rPr lang="zh-CN" altLang="en-US" kern="100" dirty="0">
                <a:latin typeface="微软雅黑" panose="020B0503020204020204" charset="-122"/>
                <a:ea typeface="微软雅黑" panose="020B0503020204020204" charset="-122"/>
                <a:cs typeface="微软雅黑" panose="020B0503020204020204" charset="-122"/>
              </a:rPr>
              <a:t>、杨枨老师</a:t>
            </a:r>
            <a:endParaRPr lang="zh-CN" altLang="zh-CN" kern="100" dirty="0">
              <a:latin typeface="微软雅黑" panose="020B0503020204020204" charset="-122"/>
              <a:ea typeface="微软雅黑" panose="020B0503020204020204" charset="-122"/>
              <a:cs typeface="微软雅黑" panose="020B0503020204020204" charset="-122"/>
            </a:endParaRPr>
          </a:p>
        </p:txBody>
      </p:sp>
      <p:pic>
        <p:nvPicPr>
          <p:cNvPr id="6" name="图片 5"/>
          <p:cNvPicPr>
            <a:picLocks noChangeAspect="1"/>
          </p:cNvPicPr>
          <p:nvPr/>
        </p:nvPicPr>
        <p:blipFill>
          <a:blip r:embed="rId4"/>
          <a:stretch>
            <a:fillRect/>
          </a:stretch>
        </p:blipFill>
        <p:spPr>
          <a:xfrm>
            <a:off x="5482590" y="3115945"/>
            <a:ext cx="5311140" cy="18364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latin typeface="微软雅黑" panose="020B0503020204020204" charset="-122"/>
                <a:ea typeface="微软雅黑" panose="020B0503020204020204" charset="-122"/>
              </a:rPr>
              <a:t>02</a:t>
            </a: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latin typeface="微软雅黑" panose="020B0503020204020204" charset="-122"/>
                <a:ea typeface="微软雅黑" panose="020B0503020204020204" charset="-122"/>
                <a:cs typeface="微软雅黑" panose="020B0503020204020204" charset="-122"/>
              </a:rPr>
              <a:t>Part Two</a:t>
            </a:r>
          </a:p>
          <a:p>
            <a:r>
              <a:rPr lang="zh-CN" altLang="en-US" sz="2000" dirty="0">
                <a:latin typeface="微软雅黑" panose="020B0503020204020204" charset="-122"/>
                <a:ea typeface="微软雅黑" panose="020B0503020204020204" charset="-122"/>
                <a:cs typeface="微软雅黑" panose="020B0503020204020204" charset="-122"/>
              </a:rPr>
              <a:t>文档提交及详细情况</a:t>
            </a:r>
          </a:p>
        </p:txBody>
      </p:sp>
      <p:sp>
        <p:nvSpPr>
          <p:cNvPr id="6" name="文本框 5"/>
          <p:cNvSpPr txBox="1"/>
          <p:nvPr/>
        </p:nvSpPr>
        <p:spPr>
          <a:xfrm>
            <a:off x="554727" y="1432878"/>
            <a:ext cx="4680397" cy="369332"/>
          </a:xfrm>
          <a:prstGeom prst="rect">
            <a:avLst/>
          </a:prstGeom>
          <a:noFill/>
        </p:spPr>
        <p:txBody>
          <a:bodyPr wrap="square" rtlCol="0">
            <a:spAutoFit/>
          </a:bodyPr>
          <a:lstStyle/>
          <a:p>
            <a:r>
              <a:rPr lang="en-US" altLang="zh-CN" dirty="0">
                <a:latin typeface="微软雅黑" panose="020B0503020204020204" charset="-122"/>
                <a:ea typeface="微软雅黑" panose="020B0503020204020204" charset="-122"/>
                <a:cs typeface="微软雅黑" panose="020B0503020204020204" charset="-122"/>
              </a:rPr>
              <a:t>3</a:t>
            </a:r>
            <a:r>
              <a:rPr lang="zh-CN" altLang="en-US" dirty="0">
                <a:latin typeface="微软雅黑" panose="020B0503020204020204" charset="-122"/>
                <a:ea typeface="微软雅黑" panose="020B0503020204020204" charset="-122"/>
                <a:cs typeface="微软雅黑" panose="020B0503020204020204" charset="-122"/>
              </a:rPr>
              <a:t>、项目需求文档</a:t>
            </a:r>
          </a:p>
        </p:txBody>
      </p:sp>
      <p:sp>
        <p:nvSpPr>
          <p:cNvPr id="3" name="矩形 2"/>
          <p:cNvSpPr/>
          <p:nvPr/>
        </p:nvSpPr>
        <p:spPr>
          <a:xfrm>
            <a:off x="1131808" y="1940744"/>
            <a:ext cx="1338828" cy="369332"/>
          </a:xfrm>
          <a:prstGeom prst="rect">
            <a:avLst/>
          </a:prstGeom>
        </p:spPr>
        <p:txBody>
          <a:bodyPr wrap="none">
            <a:spAutoFit/>
          </a:bodyPr>
          <a:lstStyle/>
          <a:p>
            <a:pPr algn="just">
              <a:spcAft>
                <a:spcPts val="0"/>
              </a:spcAft>
            </a:pPr>
            <a:r>
              <a:rPr lang="zh-CN" altLang="en-US" kern="100" dirty="0">
                <a:latin typeface="微软雅黑" panose="020B0503020204020204" charset="-122"/>
                <a:ea typeface="微软雅黑" panose="020B0503020204020204" charset="-122"/>
                <a:cs typeface="Times New Roman" panose="02020603050405020304" pitchFamily="18" charset="0"/>
              </a:rPr>
              <a:t>功能需求：</a:t>
            </a:r>
          </a:p>
        </p:txBody>
      </p:sp>
      <p:sp>
        <p:nvSpPr>
          <p:cNvPr id="2" name="矩形 1"/>
          <p:cNvSpPr/>
          <p:nvPr/>
        </p:nvSpPr>
        <p:spPr>
          <a:xfrm>
            <a:off x="554727" y="2644015"/>
            <a:ext cx="5480313" cy="2861310"/>
          </a:xfrm>
          <a:prstGeom prst="rect">
            <a:avLst/>
          </a:prstGeom>
        </p:spPr>
        <p:txBody>
          <a:bodyPr wrap="square">
            <a:spAutoFit/>
          </a:bodyPr>
          <a:lstStyle/>
          <a:p>
            <a:pPr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	</a:t>
            </a:r>
            <a:r>
              <a:rPr lang="zh-CN" altLang="en-US" kern="100" dirty="0">
                <a:latin typeface="微软雅黑" panose="020B0503020204020204" charset="-122"/>
                <a:ea typeface="微软雅黑" panose="020B0503020204020204" charset="-122"/>
                <a:cs typeface="微软雅黑" panose="020B0503020204020204" charset="-122"/>
              </a:rPr>
              <a:t>主要功能：提供寻找球场资源，人力资源并增加篮球社交理念的平台</a:t>
            </a:r>
            <a:endParaRPr lang="en-US" altLang="zh-CN" kern="100" dirty="0">
              <a:latin typeface="微软雅黑" panose="020B0503020204020204" charset="-122"/>
              <a:ea typeface="微软雅黑" panose="020B0503020204020204" charset="-122"/>
              <a:cs typeface="微软雅黑" panose="020B0503020204020204" charset="-122"/>
            </a:endParaRPr>
          </a:p>
          <a:p>
            <a:pPr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界面呈现：</a:t>
            </a:r>
            <a:r>
              <a:rPr lang="zh-CN" altLang="zh-CN" kern="100" dirty="0">
                <a:solidFill>
                  <a:srgbClr val="FF0000"/>
                </a:solidFill>
                <a:latin typeface="微软雅黑" panose="020B0503020204020204" charset="-122"/>
                <a:ea typeface="微软雅黑" panose="020B0503020204020204" charset="-122"/>
                <a:cs typeface="微软雅黑" panose="020B0503020204020204" charset="-122"/>
              </a:rPr>
              <a:t>地图界面呈现（杨枨老师提出）</a:t>
            </a:r>
            <a:r>
              <a:rPr lang="zh-CN" altLang="zh-CN" kern="100" dirty="0">
                <a:latin typeface="微软雅黑" panose="020B0503020204020204" charset="-122"/>
                <a:ea typeface="微软雅黑" panose="020B0503020204020204" charset="-122"/>
                <a:cs typeface="微软雅黑" panose="020B0503020204020204" charset="-122"/>
              </a:rPr>
              <a:t>，借助地图</a:t>
            </a:r>
            <a:r>
              <a:rPr lang="en-US" altLang="zh-CN" kern="100" dirty="0" err="1">
                <a:latin typeface="微软雅黑" panose="020B0503020204020204" charset="-122"/>
                <a:ea typeface="微软雅黑" panose="020B0503020204020204" charset="-122"/>
                <a:cs typeface="微软雅黑" panose="020B0503020204020204" charset="-122"/>
              </a:rPr>
              <a:t>api</a:t>
            </a: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腾讯地图</a:t>
            </a:r>
            <a:r>
              <a:rPr lang="en-US" altLang="zh-CN" kern="100" dirty="0">
                <a:latin typeface="微软雅黑" panose="020B0503020204020204" charset="-122"/>
                <a:ea typeface="微软雅黑" panose="020B0503020204020204" charset="-122"/>
                <a:cs typeface="微软雅黑" panose="020B0503020204020204" charset="-122"/>
              </a:rPr>
              <a:t>)</a:t>
            </a:r>
            <a:endParaRPr lang="zh-CN" altLang="zh-CN" kern="100" dirty="0">
              <a:latin typeface="微软雅黑" panose="020B0503020204020204" charset="-122"/>
              <a:ea typeface="微软雅黑" panose="020B0503020204020204" charset="-122"/>
              <a:cs typeface="微软雅黑" panose="020B0503020204020204" charset="-122"/>
            </a:endParaRPr>
          </a:p>
          <a:p>
            <a:pPr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页面逻辑：通过</a:t>
            </a:r>
            <a:r>
              <a:rPr lang="en-US" altLang="zh-CN" kern="100" dirty="0" err="1">
                <a:latin typeface="微软雅黑" panose="020B0503020204020204" charset="-122"/>
                <a:ea typeface="微软雅黑" panose="020B0503020204020204" charset="-122"/>
                <a:cs typeface="微软雅黑" panose="020B0503020204020204" charset="-122"/>
              </a:rPr>
              <a:t>javascript</a:t>
            </a:r>
            <a:r>
              <a:rPr lang="zh-CN" altLang="zh-CN" kern="100" dirty="0">
                <a:latin typeface="微软雅黑" panose="020B0503020204020204" charset="-122"/>
                <a:ea typeface="微软雅黑" panose="020B0503020204020204" charset="-122"/>
                <a:cs typeface="微软雅黑" panose="020B0503020204020204" charset="-122"/>
              </a:rPr>
              <a:t>对相应文档类型进行编写，创建出对应的功能与按键</a:t>
            </a:r>
          </a:p>
          <a:p>
            <a:pPr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数据库的操作：数据的增删改查以及对配置文件的保存和链接。</a:t>
            </a:r>
          </a:p>
          <a:p>
            <a:pPr algn="just">
              <a:spcAft>
                <a:spcPts val="0"/>
              </a:spcAft>
            </a:pP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服务器与客户端的连接</a:t>
            </a:r>
            <a:r>
              <a:rPr lang="en-US" altLang="zh-CN" kern="100" dirty="0">
                <a:latin typeface="微软雅黑" panose="020B0503020204020204" charset="-122"/>
                <a:ea typeface="微软雅黑" panose="020B0503020204020204" charset="-122"/>
                <a:cs typeface="微软雅黑" panose="020B0503020204020204" charset="-122"/>
              </a:rPr>
              <a:t>: </a:t>
            </a:r>
            <a:r>
              <a:rPr lang="zh-CN" altLang="zh-CN" kern="100" dirty="0">
                <a:latin typeface="微软雅黑" panose="020B0503020204020204" charset="-122"/>
                <a:ea typeface="微软雅黑" panose="020B0503020204020204" charset="-122"/>
                <a:cs typeface="微软雅黑" panose="020B0503020204020204" charset="-122"/>
              </a:rPr>
              <a:t>采用微信小程序开发特有的云开发，快速帮助开发者搭建开发环境。</a:t>
            </a:r>
          </a:p>
        </p:txBody>
      </p:sp>
      <p:sp>
        <p:nvSpPr>
          <p:cNvPr id="7" name="矩形 6"/>
          <p:cNvSpPr/>
          <p:nvPr/>
        </p:nvSpPr>
        <p:spPr>
          <a:xfrm>
            <a:off x="6771423" y="1834182"/>
            <a:ext cx="1800493" cy="369332"/>
          </a:xfrm>
          <a:prstGeom prst="rect">
            <a:avLst/>
          </a:prstGeom>
        </p:spPr>
        <p:txBody>
          <a:bodyPr wrap="none">
            <a:spAutoFit/>
          </a:bodyPr>
          <a:lstStyle/>
          <a:p>
            <a:pPr algn="just">
              <a:spcAft>
                <a:spcPts val="0"/>
              </a:spcAft>
            </a:pPr>
            <a:r>
              <a:rPr lang="zh-CN" altLang="en-US" kern="100">
                <a:latin typeface="微软雅黑" panose="020B0503020204020204" charset="-122"/>
                <a:ea typeface="微软雅黑" panose="020B0503020204020204" charset="-122"/>
                <a:cs typeface="Times New Roman" panose="02020603050405020304" pitchFamily="18" charset="0"/>
              </a:rPr>
              <a:t>非功能的需求：</a:t>
            </a:r>
            <a:endParaRPr lang="zh-CN" altLang="en-US" kern="100" dirty="0">
              <a:latin typeface="微软雅黑" panose="020B0503020204020204" charset="-122"/>
              <a:ea typeface="微软雅黑" panose="020B0503020204020204" charset="-122"/>
              <a:cs typeface="Times New Roman" panose="02020603050405020304" pitchFamily="18" charset="0"/>
            </a:endParaRPr>
          </a:p>
        </p:txBody>
      </p:sp>
      <p:sp>
        <p:nvSpPr>
          <p:cNvPr id="8" name="矩形 7"/>
          <p:cNvSpPr/>
          <p:nvPr/>
        </p:nvSpPr>
        <p:spPr>
          <a:xfrm>
            <a:off x="6749940" y="2644015"/>
            <a:ext cx="6096000" cy="646331"/>
          </a:xfrm>
          <a:prstGeom prst="rect">
            <a:avLst/>
          </a:prstGeom>
        </p:spPr>
        <p:txBody>
          <a:bodyPr>
            <a:spAutoFit/>
          </a:bodyPr>
          <a:lstStyle/>
          <a:p>
            <a:pPr algn="just">
              <a:spcAft>
                <a:spcPts val="0"/>
              </a:spcAft>
            </a:pPr>
            <a:r>
              <a:rPr lang="zh-CN" altLang="zh-CN" kern="100" dirty="0">
                <a:latin typeface="微软雅黑" panose="020B0503020204020204" charset="-122"/>
                <a:ea typeface="微软雅黑" panose="020B0503020204020204" charset="-122"/>
                <a:cs typeface="Times New Roman" panose="02020603050405020304" pitchFamily="18" charset="0"/>
              </a:rPr>
              <a:t>硬件环境：可安装微信的任意移动终端</a:t>
            </a:r>
          </a:p>
          <a:p>
            <a:pPr algn="just">
              <a:spcAft>
                <a:spcPts val="0"/>
              </a:spcAft>
            </a:pPr>
            <a:r>
              <a:rPr lang="zh-CN" altLang="zh-CN" kern="100" dirty="0">
                <a:latin typeface="微软雅黑" panose="020B0503020204020204" charset="-122"/>
                <a:ea typeface="微软雅黑" panose="020B0503020204020204" charset="-122"/>
                <a:cs typeface="Times New Roman" panose="02020603050405020304" pitchFamily="18" charset="0"/>
              </a:rPr>
              <a:t>支持环境：微信小程序</a:t>
            </a:r>
          </a:p>
        </p:txBody>
      </p:sp>
      <p:sp>
        <p:nvSpPr>
          <p:cNvPr id="9" name="矩形 8"/>
          <p:cNvSpPr/>
          <p:nvPr/>
        </p:nvSpPr>
        <p:spPr>
          <a:xfrm>
            <a:off x="6749940" y="3429000"/>
            <a:ext cx="5064543" cy="1198880"/>
          </a:xfrm>
          <a:prstGeom prst="rect">
            <a:avLst/>
          </a:prstGeom>
        </p:spPr>
        <p:txBody>
          <a:bodyPr wrap="square">
            <a:spAutoFit/>
          </a:bodyPr>
          <a:lstStyle/>
          <a:p>
            <a:pPr algn="just">
              <a:spcAft>
                <a:spcPts val="0"/>
              </a:spcAft>
            </a:pPr>
            <a:r>
              <a:rPr lang="zh-CN" altLang="zh-CN" kern="100" dirty="0">
                <a:latin typeface="微软雅黑" panose="020B0503020204020204" charset="-122"/>
                <a:ea typeface="微软雅黑" panose="020B0503020204020204" charset="-122"/>
                <a:cs typeface="微软雅黑" panose="020B0503020204020204" charset="-122"/>
              </a:rPr>
              <a:t>开发期限：</a:t>
            </a:r>
            <a:r>
              <a:rPr lang="en-US" altLang="zh-CN" kern="100" dirty="0">
                <a:latin typeface="微软雅黑" panose="020B0503020204020204" charset="-122"/>
                <a:ea typeface="微软雅黑" panose="020B0503020204020204" charset="-122"/>
                <a:cs typeface="微软雅黑" panose="020B0503020204020204" charset="-122"/>
              </a:rPr>
              <a:t>4</a:t>
            </a:r>
            <a:r>
              <a:rPr lang="zh-CN" altLang="zh-CN" kern="100" dirty="0">
                <a:latin typeface="微软雅黑" panose="020B0503020204020204" charset="-122"/>
                <a:ea typeface="微软雅黑" panose="020B0503020204020204" charset="-122"/>
                <a:cs typeface="微软雅黑" panose="020B0503020204020204" charset="-122"/>
              </a:rPr>
              <a:t>个月</a:t>
            </a:r>
          </a:p>
          <a:p>
            <a:pPr algn="just">
              <a:spcAft>
                <a:spcPts val="0"/>
              </a:spcAft>
            </a:pPr>
            <a:r>
              <a:rPr lang="zh-CN" altLang="zh-CN" kern="100" dirty="0">
                <a:latin typeface="微软雅黑" panose="020B0503020204020204" charset="-122"/>
                <a:ea typeface="微软雅黑" panose="020B0503020204020204" charset="-122"/>
                <a:cs typeface="微软雅黑" panose="020B0503020204020204" charset="-122"/>
              </a:rPr>
              <a:t>所采用的方法和技术：采用的地图接口可能在开发过程中有一定限制，小组人员的开发经验不足</a:t>
            </a:r>
          </a:p>
          <a:p>
            <a:pPr algn="just">
              <a:spcAft>
                <a:spcPts val="0"/>
              </a:spcAft>
            </a:pPr>
            <a:r>
              <a:rPr lang="zh-CN" altLang="zh-CN" kern="100" dirty="0">
                <a:latin typeface="微软雅黑" panose="020B0503020204020204" charset="-122"/>
                <a:ea typeface="微软雅黑" panose="020B0503020204020204" charset="-122"/>
                <a:cs typeface="微软雅黑" panose="020B0503020204020204" charset="-122"/>
              </a:rPr>
              <a:t>经费限制：无投资方，小组人员自己负担</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latin typeface="微软雅黑" panose="020B0503020204020204" charset="-122"/>
                <a:ea typeface="微软雅黑" panose="020B0503020204020204" charset="-122"/>
              </a:rPr>
              <a:t>02</a:t>
            </a: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latin typeface="微软雅黑" panose="020B0503020204020204" charset="-122"/>
                <a:ea typeface="微软雅黑" panose="020B0503020204020204" charset="-122"/>
                <a:cs typeface="微软雅黑" panose="020B0503020204020204" charset="-122"/>
              </a:rPr>
              <a:t>Part Two</a:t>
            </a:r>
          </a:p>
          <a:p>
            <a:r>
              <a:rPr lang="zh-CN" altLang="en-US" sz="2000" dirty="0">
                <a:latin typeface="微软雅黑" panose="020B0503020204020204" charset="-122"/>
                <a:ea typeface="微软雅黑" panose="020B0503020204020204" charset="-122"/>
                <a:cs typeface="微软雅黑" panose="020B0503020204020204" charset="-122"/>
              </a:rPr>
              <a:t>文档提交及详细情况</a:t>
            </a:r>
          </a:p>
        </p:txBody>
      </p:sp>
      <p:sp>
        <p:nvSpPr>
          <p:cNvPr id="6" name="文本框 5"/>
          <p:cNvSpPr txBox="1"/>
          <p:nvPr/>
        </p:nvSpPr>
        <p:spPr>
          <a:xfrm>
            <a:off x="554727" y="1432878"/>
            <a:ext cx="4680397" cy="369332"/>
          </a:xfrm>
          <a:prstGeom prst="rect">
            <a:avLst/>
          </a:prstGeom>
          <a:noFill/>
        </p:spPr>
        <p:txBody>
          <a:bodyPr wrap="square" rtlCol="0">
            <a:spAutoFit/>
          </a:bodyPr>
          <a:lstStyle/>
          <a:p>
            <a:r>
              <a:rPr lang="en-US" altLang="zh-CN" dirty="0">
                <a:latin typeface="微软雅黑" panose="020B0503020204020204" charset="-122"/>
                <a:ea typeface="微软雅黑" panose="020B0503020204020204" charset="-122"/>
                <a:cs typeface="微软雅黑" panose="020B0503020204020204" charset="-122"/>
              </a:rPr>
              <a:t>3</a:t>
            </a:r>
            <a:r>
              <a:rPr lang="zh-CN" altLang="en-US" dirty="0">
                <a:latin typeface="微软雅黑" panose="020B0503020204020204" charset="-122"/>
                <a:ea typeface="微软雅黑" panose="020B0503020204020204" charset="-122"/>
                <a:cs typeface="微软雅黑" panose="020B0503020204020204" charset="-122"/>
              </a:rPr>
              <a:t>、界面原型</a:t>
            </a:r>
          </a:p>
        </p:txBody>
      </p:sp>
      <p:sp>
        <p:nvSpPr>
          <p:cNvPr id="2" name="矩形 1"/>
          <p:cNvSpPr/>
          <p:nvPr/>
        </p:nvSpPr>
        <p:spPr>
          <a:xfrm>
            <a:off x="426720" y="1811277"/>
            <a:ext cx="6096000" cy="646331"/>
          </a:xfrm>
          <a:prstGeom prst="rect">
            <a:avLst/>
          </a:prstGeom>
        </p:spPr>
        <p:txBody>
          <a:bodyPr>
            <a:spAutoFit/>
          </a:bodyPr>
          <a:lstStyle/>
          <a:p>
            <a:pPr algn="just">
              <a:spcAft>
                <a:spcPts val="0"/>
              </a:spcAft>
            </a:pPr>
            <a:r>
              <a:rPr lang="zh-CN" altLang="zh-CN" kern="100" dirty="0">
                <a:latin typeface="微软雅黑" panose="020B0503020204020204" charset="-122"/>
                <a:ea typeface="微软雅黑" panose="020B0503020204020204" charset="-122"/>
                <a:cs typeface="微软雅黑" panose="020B0503020204020204" charset="-122"/>
              </a:rPr>
              <a:t>用户</a:t>
            </a:r>
            <a:r>
              <a:rPr lang="en-US" altLang="zh-CN" kern="100" dirty="0">
                <a:latin typeface="微软雅黑" panose="020B0503020204020204" charset="-122"/>
                <a:ea typeface="微软雅黑" panose="020B0503020204020204" charset="-122"/>
                <a:cs typeface="微软雅黑" panose="020B0503020204020204" charset="-122"/>
              </a:rPr>
              <a:t>UI</a:t>
            </a:r>
            <a:r>
              <a:rPr lang="zh-CN" altLang="zh-CN" kern="100" dirty="0">
                <a:latin typeface="微软雅黑" panose="020B0503020204020204" charset="-122"/>
                <a:ea typeface="微软雅黑" panose="020B0503020204020204" charset="-122"/>
                <a:cs typeface="微软雅黑" panose="020B0503020204020204" charset="-122"/>
              </a:rPr>
              <a:t>界面</a:t>
            </a:r>
          </a:p>
          <a:p>
            <a:pPr algn="just">
              <a:spcAft>
                <a:spcPts val="0"/>
              </a:spcAft>
            </a:pPr>
            <a:r>
              <a:rPr lang="zh-CN" altLang="zh-CN" kern="100" dirty="0">
                <a:latin typeface="微软雅黑" panose="020B0503020204020204" charset="-122"/>
                <a:ea typeface="微软雅黑" panose="020B0503020204020204" charset="-122"/>
                <a:cs typeface="微软雅黑" panose="020B0503020204020204" charset="-122"/>
              </a:rPr>
              <a:t>探索</a:t>
            </a:r>
            <a:r>
              <a:rPr lang="zh-CN" altLang="en-US" kern="100" dirty="0">
                <a:latin typeface="微软雅黑" panose="020B0503020204020204" charset="-122"/>
                <a:ea typeface="微软雅黑" panose="020B0503020204020204" charset="-122"/>
                <a:cs typeface="微软雅黑" panose="020B0503020204020204" charset="-122"/>
              </a:rPr>
              <a:t>：</a:t>
            </a:r>
            <a:endParaRPr lang="zh-CN" altLang="zh-CN" kern="100" dirty="0">
              <a:latin typeface="微软雅黑" panose="020B0503020204020204" charset="-122"/>
              <a:ea typeface="微软雅黑" panose="020B0503020204020204" charset="-122"/>
              <a:cs typeface="微软雅黑" panose="020B0503020204020204" charset="-122"/>
            </a:endParaRPr>
          </a:p>
        </p:txBody>
      </p:sp>
      <p:pic>
        <p:nvPicPr>
          <p:cNvPr id="348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727" y="2589466"/>
            <a:ext cx="2865120" cy="3979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3706698" y="2052962"/>
            <a:ext cx="877163" cy="369332"/>
          </a:xfrm>
          <a:prstGeom prst="rect">
            <a:avLst/>
          </a:prstGeom>
        </p:spPr>
        <p:txBody>
          <a:bodyPr wrap="none">
            <a:spAutoFit/>
          </a:bodyPr>
          <a:lstStyle/>
          <a:p>
            <a:pPr algn="just">
              <a:spcAft>
                <a:spcPts val="0"/>
              </a:spcAft>
            </a:pPr>
            <a:r>
              <a:rPr lang="zh-CN" altLang="zh-CN" kern="100" dirty="0">
                <a:latin typeface="微软雅黑" panose="020B0503020204020204" charset="-122"/>
                <a:ea typeface="微软雅黑" panose="020B0503020204020204" charset="-122"/>
                <a:cs typeface="Times New Roman" panose="02020603050405020304" pitchFamily="18" charset="0"/>
              </a:rPr>
              <a:t>约球</a:t>
            </a:r>
            <a:r>
              <a:rPr lang="zh-CN" altLang="en-US" kern="100" dirty="0">
                <a:latin typeface="微软雅黑" panose="020B0503020204020204" charset="-122"/>
                <a:ea typeface="微软雅黑" panose="020B0503020204020204" charset="-122"/>
                <a:cs typeface="Times New Roman" panose="02020603050405020304" pitchFamily="18" charset="0"/>
              </a:rPr>
              <a:t>：</a:t>
            </a:r>
            <a:endParaRPr lang="zh-CN" altLang="zh-CN" kern="100" dirty="0">
              <a:latin typeface="微软雅黑" panose="020B0503020204020204" charset="-122"/>
              <a:ea typeface="微软雅黑" panose="020B0503020204020204" charset="-122"/>
              <a:cs typeface="Times New Roman" panose="02020603050405020304" pitchFamily="18" charset="0"/>
            </a:endParaRPr>
          </a:p>
        </p:txBody>
      </p:sp>
      <p:pic>
        <p:nvPicPr>
          <p:cNvPr id="3481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97325" y="2589466"/>
            <a:ext cx="3147187" cy="3945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8144586" y="2052962"/>
            <a:ext cx="877163" cy="369332"/>
          </a:xfrm>
          <a:prstGeom prst="rect">
            <a:avLst/>
          </a:prstGeom>
        </p:spPr>
        <p:txBody>
          <a:bodyPr wrap="none">
            <a:spAutoFit/>
          </a:bodyPr>
          <a:lstStyle/>
          <a:p>
            <a:pPr algn="just">
              <a:spcAft>
                <a:spcPts val="0"/>
              </a:spcAft>
            </a:pPr>
            <a:r>
              <a:rPr lang="zh-CN" altLang="zh-CN" kern="100" dirty="0">
                <a:latin typeface="微软雅黑" panose="020B0503020204020204" charset="-122"/>
                <a:ea typeface="微软雅黑" panose="020B0503020204020204" charset="-122"/>
                <a:cs typeface="Times New Roman" panose="02020603050405020304" pitchFamily="18" charset="0"/>
              </a:rPr>
              <a:t>我的</a:t>
            </a:r>
            <a:r>
              <a:rPr lang="zh-CN" altLang="en-US" kern="100" dirty="0">
                <a:latin typeface="微软雅黑" panose="020B0503020204020204" charset="-122"/>
                <a:ea typeface="微软雅黑" panose="020B0503020204020204" charset="-122"/>
                <a:cs typeface="Times New Roman" panose="02020603050405020304" pitchFamily="18" charset="0"/>
              </a:rPr>
              <a:t>：</a:t>
            </a:r>
            <a:endParaRPr lang="zh-CN" altLang="zh-CN" kern="100" dirty="0">
              <a:latin typeface="微软雅黑" panose="020B0503020204020204" charset="-122"/>
              <a:ea typeface="微软雅黑" panose="020B0503020204020204" charset="-122"/>
              <a:cs typeface="Times New Roman" panose="02020603050405020304" pitchFamily="18" charset="0"/>
            </a:endParaRPr>
          </a:p>
        </p:txBody>
      </p:sp>
      <p:pic>
        <p:nvPicPr>
          <p:cNvPr id="3482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56753" y="2589466"/>
            <a:ext cx="2986735" cy="3922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6" name="文本框 5"/>
          <p:cNvSpPr txBox="1"/>
          <p:nvPr/>
        </p:nvSpPr>
        <p:spPr>
          <a:xfrm>
            <a:off x="554727" y="1432878"/>
            <a:ext cx="4680397" cy="398780"/>
          </a:xfrm>
          <a:prstGeom prst="rect">
            <a:avLst/>
          </a:prstGeom>
          <a:noFill/>
        </p:spPr>
        <p:txBody>
          <a:bodyPr wrap="square" rtlCol="0">
            <a:spAutoFit/>
          </a:bodyPr>
          <a:lstStyle/>
          <a:p>
            <a:r>
              <a:rPr lang="en-US" altLang="zh-CN" sz="2000" b="1" dirty="0">
                <a:latin typeface="微软雅黑" panose="020B0503020204020204" charset="-122"/>
                <a:ea typeface="微软雅黑" panose="020B0503020204020204" charset="-122"/>
                <a:cs typeface="微软雅黑" panose="020B0503020204020204" charset="-122"/>
              </a:rPr>
              <a:t>3</a:t>
            </a:r>
            <a:r>
              <a:rPr lang="zh-CN" altLang="en-US" sz="2000" b="1" dirty="0">
                <a:latin typeface="微软雅黑" panose="020B0503020204020204" charset="-122"/>
                <a:ea typeface="微软雅黑" panose="020B0503020204020204" charset="-122"/>
                <a:cs typeface="微软雅黑" panose="020B0503020204020204" charset="-122"/>
              </a:rPr>
              <a:t>、界面原型</a:t>
            </a:r>
          </a:p>
        </p:txBody>
      </p:sp>
      <p:sp>
        <p:nvSpPr>
          <p:cNvPr id="7" name="矩形 6"/>
          <p:cNvSpPr/>
          <p:nvPr/>
        </p:nvSpPr>
        <p:spPr>
          <a:xfrm>
            <a:off x="3850910" y="1317174"/>
            <a:ext cx="1960880" cy="398780"/>
          </a:xfrm>
          <a:prstGeom prst="rect">
            <a:avLst/>
          </a:prstGeom>
        </p:spPr>
        <p:txBody>
          <a:bodyPr wrap="none">
            <a:spAutoFit/>
          </a:bodyPr>
          <a:lstStyle/>
          <a:p>
            <a:pPr algn="just">
              <a:spcAft>
                <a:spcPts val="0"/>
              </a:spcAft>
            </a:pPr>
            <a:r>
              <a:rPr lang="zh-CN" altLang="zh-CN" sz="2000" b="1" kern="100" dirty="0">
                <a:latin typeface="微软雅黑" panose="020B0503020204020204" charset="-122"/>
                <a:ea typeface="微软雅黑" panose="020B0503020204020204" charset="-122"/>
                <a:cs typeface="Times New Roman" panose="02020603050405020304" pitchFamily="18" charset="0"/>
              </a:rPr>
              <a:t>该篮球场公告</a:t>
            </a:r>
            <a:r>
              <a:rPr lang="zh-CN" altLang="en-US" sz="2000" b="1" kern="100" dirty="0">
                <a:latin typeface="微软雅黑" panose="020B0503020204020204" charset="-122"/>
                <a:ea typeface="微软雅黑" panose="020B0503020204020204" charset="-122"/>
                <a:cs typeface="Times New Roman" panose="02020603050405020304" pitchFamily="18" charset="0"/>
              </a:rPr>
              <a:t>：</a:t>
            </a:r>
            <a:endParaRPr lang="zh-CN" altLang="zh-CN" sz="2000" b="1" kern="100" dirty="0">
              <a:latin typeface="微软雅黑" panose="020B0503020204020204" charset="-122"/>
              <a:ea typeface="微软雅黑" panose="020B0503020204020204" charset="-122"/>
              <a:cs typeface="Times New Roman" panose="02020603050405020304" pitchFamily="18" charset="0"/>
            </a:endParaRPr>
          </a:p>
        </p:txBody>
      </p:sp>
      <p:pic>
        <p:nvPicPr>
          <p:cNvPr id="358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2260" y="1802765"/>
            <a:ext cx="3702050" cy="4545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p:nvSpPr>
        <p:spPr>
          <a:xfrm>
            <a:off x="8310072" y="1316877"/>
            <a:ext cx="1452880" cy="398780"/>
          </a:xfrm>
          <a:prstGeom prst="rect">
            <a:avLst/>
          </a:prstGeom>
        </p:spPr>
        <p:txBody>
          <a:bodyPr wrap="none">
            <a:spAutoFit/>
          </a:bodyPr>
          <a:lstStyle/>
          <a:p>
            <a:pPr algn="just">
              <a:spcAft>
                <a:spcPts val="0"/>
              </a:spcAft>
            </a:pPr>
            <a:r>
              <a:rPr lang="zh-CN" altLang="zh-CN" sz="2000" b="1" kern="100" dirty="0">
                <a:latin typeface="微软雅黑" panose="020B0503020204020204" charset="-122"/>
                <a:ea typeface="微软雅黑" panose="020B0503020204020204" charset="-122"/>
                <a:cs typeface="Times New Roman" panose="02020603050405020304" pitchFamily="18" charset="0"/>
              </a:rPr>
              <a:t>发起公告</a:t>
            </a:r>
            <a:r>
              <a:rPr lang="zh-CN" altLang="en-US" sz="2000" b="1" kern="100" dirty="0">
                <a:latin typeface="微软雅黑" panose="020B0503020204020204" charset="-122"/>
                <a:ea typeface="微软雅黑" panose="020B0503020204020204" charset="-122"/>
                <a:cs typeface="Times New Roman" panose="02020603050405020304" pitchFamily="18" charset="0"/>
              </a:rPr>
              <a:t>：</a:t>
            </a:r>
            <a:endParaRPr lang="zh-CN" altLang="zh-CN" sz="2000" b="1" kern="100" dirty="0">
              <a:latin typeface="微软雅黑" panose="020B0503020204020204" charset="-122"/>
              <a:ea typeface="微软雅黑" panose="020B0503020204020204" charset="-122"/>
              <a:cs typeface="Times New Roman" panose="02020603050405020304" pitchFamily="18" charset="0"/>
            </a:endParaRPr>
          </a:p>
        </p:txBody>
      </p:sp>
      <p:pic>
        <p:nvPicPr>
          <p:cNvPr id="3584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69200" y="1842770"/>
            <a:ext cx="3155315" cy="4466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6" name="文本框 5"/>
          <p:cNvSpPr txBox="1"/>
          <p:nvPr/>
        </p:nvSpPr>
        <p:spPr>
          <a:xfrm>
            <a:off x="554727" y="1432878"/>
            <a:ext cx="4680397" cy="369332"/>
          </a:xfrm>
          <a:prstGeom prst="rect">
            <a:avLst/>
          </a:prstGeom>
          <a:noFill/>
        </p:spPr>
        <p:txBody>
          <a:bodyPr wrap="square" rtlCol="0">
            <a:spAutoFit/>
          </a:bodyPr>
          <a:lstStyle/>
          <a:p>
            <a:r>
              <a:rPr lang="en-US" altLang="zh-CN" dirty="0"/>
              <a:t>3</a:t>
            </a:r>
            <a:r>
              <a:rPr lang="zh-CN" altLang="en-US" dirty="0"/>
              <a:t>、项目需求文档</a:t>
            </a:r>
          </a:p>
        </p:txBody>
      </p:sp>
      <p:sp>
        <p:nvSpPr>
          <p:cNvPr id="10" name="文本框 9"/>
          <p:cNvSpPr txBox="1"/>
          <p:nvPr/>
        </p:nvSpPr>
        <p:spPr>
          <a:xfrm>
            <a:off x="785794" y="2021481"/>
            <a:ext cx="3920318" cy="369332"/>
          </a:xfrm>
          <a:prstGeom prst="rect">
            <a:avLst/>
          </a:prstGeom>
          <a:noFill/>
        </p:spPr>
        <p:txBody>
          <a:bodyPr wrap="square" rtlCol="0">
            <a:spAutoFit/>
          </a:bodyPr>
          <a:lstStyle/>
          <a:p>
            <a:r>
              <a:rPr lang="en-US" altLang="zh-CN" dirty="0"/>
              <a:t>E-R</a:t>
            </a:r>
            <a:r>
              <a:rPr lang="zh-CN" altLang="en-US" dirty="0"/>
              <a:t>图：</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graphicFrame>
        <p:nvGraphicFramePr>
          <p:cNvPr id="2" name="对象 -2147482591"/>
          <p:cNvGraphicFramePr>
            <a:graphicFrameLocks noChangeAspect="1"/>
          </p:cNvGraphicFramePr>
          <p:nvPr/>
        </p:nvGraphicFramePr>
        <p:xfrm>
          <a:off x="2417445" y="1296035"/>
          <a:ext cx="8690610" cy="5050790"/>
        </p:xfrm>
        <a:graphic>
          <a:graphicData uri="http://schemas.openxmlformats.org/presentationml/2006/ole">
            <mc:AlternateContent xmlns:mc="http://schemas.openxmlformats.org/markup-compatibility/2006">
              <mc:Choice xmlns:v="urn:schemas-microsoft-com:vml" Requires="v">
                <p:oleObj spid="_x0000_s3093" r:id="rId4" imgW="6626225" imgH="4147185" progId="Visio.Drawing.15">
                  <p:embed/>
                </p:oleObj>
              </mc:Choice>
              <mc:Fallback>
                <p:oleObj r:id="rId4" imgW="6626225" imgH="4147185" progId="Visio.Drawing.15">
                  <p:embed/>
                  <p:pic>
                    <p:nvPicPr>
                      <p:cNvPr id="0" name="图片 3075"/>
                      <p:cNvPicPr/>
                      <p:nvPr/>
                    </p:nvPicPr>
                    <p:blipFill>
                      <a:blip r:embed="rId5"/>
                      <a:stretch>
                        <a:fillRect/>
                      </a:stretch>
                    </p:blipFill>
                    <p:spPr>
                      <a:xfrm>
                        <a:off x="2417445" y="1296035"/>
                        <a:ext cx="8690610" cy="505079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6" name="文本框 5"/>
          <p:cNvSpPr txBox="1"/>
          <p:nvPr/>
        </p:nvSpPr>
        <p:spPr>
          <a:xfrm>
            <a:off x="554727" y="1432878"/>
            <a:ext cx="4680397" cy="369332"/>
          </a:xfrm>
          <a:prstGeom prst="rect">
            <a:avLst/>
          </a:prstGeom>
          <a:noFill/>
        </p:spPr>
        <p:txBody>
          <a:bodyPr wrap="square" rtlCol="0">
            <a:spAutoFit/>
          </a:bodyPr>
          <a:lstStyle/>
          <a:p>
            <a:r>
              <a:rPr lang="en-US" altLang="zh-CN" dirty="0"/>
              <a:t>3</a:t>
            </a:r>
            <a:r>
              <a:rPr lang="zh-CN" altLang="en-US" dirty="0"/>
              <a:t>、项目需求文档</a:t>
            </a:r>
          </a:p>
        </p:txBody>
      </p:sp>
      <p:sp>
        <p:nvSpPr>
          <p:cNvPr id="10" name="文本框 9"/>
          <p:cNvSpPr txBox="1"/>
          <p:nvPr/>
        </p:nvSpPr>
        <p:spPr>
          <a:xfrm>
            <a:off x="785794" y="2021481"/>
            <a:ext cx="3920318" cy="369332"/>
          </a:xfrm>
          <a:prstGeom prst="rect">
            <a:avLst/>
          </a:prstGeom>
          <a:noFill/>
        </p:spPr>
        <p:txBody>
          <a:bodyPr wrap="square" rtlCol="0">
            <a:spAutoFit/>
          </a:bodyPr>
          <a:lstStyle/>
          <a:p>
            <a:r>
              <a:rPr lang="zh-CN" altLang="en-US" dirty="0"/>
              <a:t>数据字典：</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3" name="矩形 2"/>
          <p:cNvSpPr/>
          <p:nvPr/>
        </p:nvSpPr>
        <p:spPr>
          <a:xfrm>
            <a:off x="676258" y="2548978"/>
            <a:ext cx="1732847" cy="369332"/>
          </a:xfrm>
          <a:prstGeom prst="rect">
            <a:avLst/>
          </a:prstGeom>
        </p:spPr>
        <p:txBody>
          <a:bodyPr wrap="none">
            <a:spAutoFit/>
          </a:bodyPr>
          <a:lstStyle/>
          <a:p>
            <a:pPr indent="382270"/>
            <a:r>
              <a:rPr lang="zh-CN" altLang="zh-CN" b="1" kern="2200" dirty="0">
                <a:latin typeface="Calibri" panose="020F0502020204030204" pitchFamily="34" charset="0"/>
                <a:ea typeface="宋体" panose="02010600030101010101" pitchFamily="2" charset="-122"/>
                <a:cs typeface="Times New Roman" panose="02020603050405020304" pitchFamily="18" charset="0"/>
              </a:rPr>
              <a:t>球场数据</a:t>
            </a:r>
            <a:r>
              <a:rPr lang="zh-CN" altLang="en-US" b="1" kern="2200" dirty="0">
                <a:latin typeface="Calibri" panose="020F0502020204030204" pitchFamily="34" charset="0"/>
                <a:ea typeface="宋体" panose="02010600030101010101" pitchFamily="2" charset="-122"/>
                <a:cs typeface="Times New Roman" panose="02020603050405020304" pitchFamily="18" charset="0"/>
              </a:rPr>
              <a:t>：</a:t>
            </a:r>
            <a:endParaRPr lang="zh-CN" altLang="zh-CN" sz="11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 name="文本框 2"/>
          <p:cNvSpPr txBox="1"/>
          <p:nvPr/>
        </p:nvSpPr>
        <p:spPr>
          <a:xfrm>
            <a:off x="2988310" y="2918460"/>
            <a:ext cx="6215380" cy="2682240"/>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pPr indent="266700"/>
            <a:r>
              <a:rPr lang="zh-CN" altLang="en-US"/>
              <a:t>名字：球场数据</a:t>
            </a:r>
          </a:p>
          <a:p>
            <a:pPr indent="266700"/>
            <a:r>
              <a:rPr lang="zh-CN" altLang="en-US"/>
              <a:t>别名：球场信息</a:t>
            </a:r>
          </a:p>
          <a:p>
            <a:pPr indent="266700"/>
            <a:r>
              <a:rPr lang="zh-CN" altLang="en-US"/>
              <a:t>描述：每位发起者创建的且参与者可见的储存球场信息的数据集</a:t>
            </a:r>
          </a:p>
          <a:p>
            <a:pPr indent="266700"/>
            <a:r>
              <a:rPr lang="zh-CN" altLang="en-US"/>
              <a:t>定义：球场数据=球场数据库自生成id+创建者数据库自生成id+日期+详情地址+备注+球场计数+经度+纬度+限制人数+已加入人数+时间</a:t>
            </a:r>
          </a:p>
          <a:p>
            <a:pPr indent="266700"/>
            <a:r>
              <a:rPr lang="zh-CN" altLang="en-US"/>
              <a:t>位置：在首页地图可见</a:t>
            </a:r>
          </a:p>
          <a:p>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6" name="文本框 5"/>
          <p:cNvSpPr txBox="1"/>
          <p:nvPr/>
        </p:nvSpPr>
        <p:spPr>
          <a:xfrm>
            <a:off x="554727" y="1432878"/>
            <a:ext cx="4680397" cy="369332"/>
          </a:xfrm>
          <a:prstGeom prst="rect">
            <a:avLst/>
          </a:prstGeom>
          <a:noFill/>
        </p:spPr>
        <p:txBody>
          <a:bodyPr wrap="square" rtlCol="0">
            <a:spAutoFit/>
          </a:bodyPr>
          <a:lstStyle/>
          <a:p>
            <a:r>
              <a:rPr lang="en-US" altLang="zh-CN" dirty="0"/>
              <a:t>3</a:t>
            </a:r>
            <a:r>
              <a:rPr lang="zh-CN" altLang="en-US" dirty="0"/>
              <a:t>、项目需求文档</a:t>
            </a:r>
          </a:p>
        </p:txBody>
      </p:sp>
      <p:sp>
        <p:nvSpPr>
          <p:cNvPr id="10" name="文本框 9"/>
          <p:cNvSpPr txBox="1"/>
          <p:nvPr/>
        </p:nvSpPr>
        <p:spPr>
          <a:xfrm>
            <a:off x="785794" y="2021481"/>
            <a:ext cx="3920318" cy="369332"/>
          </a:xfrm>
          <a:prstGeom prst="rect">
            <a:avLst/>
          </a:prstGeom>
          <a:noFill/>
        </p:spPr>
        <p:txBody>
          <a:bodyPr wrap="square" rtlCol="0">
            <a:spAutoFit/>
          </a:bodyPr>
          <a:lstStyle/>
          <a:p>
            <a:r>
              <a:rPr lang="zh-CN" altLang="en-US" dirty="0"/>
              <a:t>数据字典：</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3" name="矩形 2"/>
          <p:cNvSpPr/>
          <p:nvPr/>
        </p:nvSpPr>
        <p:spPr>
          <a:xfrm>
            <a:off x="676258" y="2548978"/>
            <a:ext cx="1732847" cy="369332"/>
          </a:xfrm>
          <a:prstGeom prst="rect">
            <a:avLst/>
          </a:prstGeom>
        </p:spPr>
        <p:txBody>
          <a:bodyPr wrap="none">
            <a:spAutoFit/>
          </a:bodyPr>
          <a:lstStyle/>
          <a:p>
            <a:pPr indent="382270"/>
            <a:r>
              <a:rPr lang="zh-CN" altLang="zh-CN" b="1" kern="2200" dirty="0">
                <a:latin typeface="Calibri" panose="020F0502020204030204" pitchFamily="34" charset="0"/>
                <a:ea typeface="宋体" panose="02010600030101010101" pitchFamily="2" charset="-122"/>
                <a:cs typeface="Times New Roman" panose="02020603050405020304" pitchFamily="18" charset="0"/>
              </a:rPr>
              <a:t>球场数据</a:t>
            </a:r>
            <a:r>
              <a:rPr lang="zh-CN" altLang="en-US" b="1" kern="2200" dirty="0">
                <a:latin typeface="Calibri" panose="020F0502020204030204" pitchFamily="34" charset="0"/>
                <a:ea typeface="宋体" panose="02010600030101010101" pitchFamily="2" charset="-122"/>
                <a:cs typeface="Times New Roman" panose="02020603050405020304" pitchFamily="18" charset="0"/>
              </a:rPr>
              <a:t>：</a:t>
            </a:r>
            <a:endParaRPr lang="zh-CN" altLang="zh-CN" sz="11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8" name="文本框 4"/>
          <p:cNvSpPr txBox="1">
            <a:spLocks noChangeArrowheads="1"/>
          </p:cNvSpPr>
          <p:nvPr/>
        </p:nvSpPr>
        <p:spPr bwMode="auto">
          <a:xfrm>
            <a:off x="676258" y="3098147"/>
            <a:ext cx="4558866" cy="2941148"/>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b="0" i="0" u="none" strike="noStrike" cap="none" normalizeH="0" baseline="0">
                <a:ln>
                  <a:noFill/>
                </a:ln>
                <a:solidFill>
                  <a:schemeClr val="tx1"/>
                </a:solidFill>
                <a:effectLst/>
                <a:latin typeface="等线" panose="02010600030101010101" charset="-122"/>
                <a:ea typeface="等线" panose="02010600030101010101" charset="-122"/>
              </a:rPr>
              <a:t>名字：球场地理位置（经纬度）</a:t>
            </a:r>
            <a:endParaRPr kumimoji="0" lang="zh-CN" altLang="en-US"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b="0" i="0" u="none" strike="noStrike" cap="none" normalizeH="0" baseline="0">
                <a:ln>
                  <a:noFill/>
                </a:ln>
                <a:solidFill>
                  <a:schemeClr val="tx1"/>
                </a:solidFill>
                <a:effectLst/>
                <a:latin typeface="等线" panose="02010600030101010101" charset="-122"/>
                <a:ea typeface="等线" panose="02010600030101010101" charset="-122"/>
              </a:rPr>
              <a:t>别名：</a:t>
            </a:r>
            <a:r>
              <a:rPr kumimoji="0" lang="en-US" altLang="zh-CN" b="0" i="0" u="none" strike="noStrike" cap="none" normalizeH="0" baseline="0">
                <a:ln>
                  <a:noFill/>
                </a:ln>
                <a:solidFill>
                  <a:schemeClr val="tx1"/>
                </a:solidFill>
                <a:effectLst/>
                <a:latin typeface="等线" panose="02010600030101010101" charset="-122"/>
                <a:ea typeface="等线" panose="02010600030101010101" charset="-122"/>
              </a:rPr>
              <a:t>latitude/longtitude</a:t>
            </a:r>
            <a:endParaRPr kumimoji="0" lang="en-US" altLang="zh-CN"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b="0" i="0" u="none" strike="noStrike" cap="none" normalizeH="0" baseline="0">
                <a:ln>
                  <a:noFill/>
                </a:ln>
                <a:solidFill>
                  <a:schemeClr val="tx1"/>
                </a:solidFill>
                <a:effectLst/>
                <a:latin typeface="等线" panose="02010600030101010101" charset="-122"/>
                <a:ea typeface="等线" panose="02010600030101010101" charset="-122"/>
              </a:rPr>
              <a:t>描述：由每位发起者输入的具体球场位置，由腾讯地图自动生成的经纬度</a:t>
            </a:r>
            <a:endParaRPr kumimoji="0" lang="zh-CN" altLang="en-US"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b="0" i="0" u="none" strike="noStrike" cap="none" normalizeH="0" baseline="0">
                <a:ln>
                  <a:noFill/>
                </a:ln>
                <a:solidFill>
                  <a:schemeClr val="tx1"/>
                </a:solidFill>
                <a:effectLst/>
                <a:latin typeface="等线" panose="02010600030101010101" charset="-122"/>
                <a:ea typeface="等线" panose="02010600030101010101" charset="-122"/>
              </a:rPr>
              <a:t>定义：球场地理位置</a:t>
            </a:r>
            <a:r>
              <a:rPr kumimoji="0" lang="en-US" altLang="zh-CN" b="0" i="0" u="none" strike="noStrike" cap="none" normalizeH="0" baseline="0">
                <a:ln>
                  <a:noFill/>
                </a:ln>
                <a:solidFill>
                  <a:schemeClr val="tx1"/>
                </a:solidFill>
                <a:effectLst/>
                <a:latin typeface="等线" panose="02010600030101010101" charset="-122"/>
                <a:ea typeface="等线" panose="02010600030101010101" charset="-122"/>
              </a:rPr>
              <a:t>=1{</a:t>
            </a:r>
            <a:r>
              <a:rPr kumimoji="0" lang="zh-CN" altLang="en-US" b="0" i="0" u="none" strike="noStrike" cap="none" normalizeH="0" baseline="0">
                <a:ln>
                  <a:noFill/>
                </a:ln>
                <a:solidFill>
                  <a:schemeClr val="tx1"/>
                </a:solidFill>
                <a:effectLst/>
                <a:latin typeface="等线" panose="02010600030101010101" charset="-122"/>
                <a:ea typeface="等线" panose="02010600030101010101" charset="-122"/>
              </a:rPr>
              <a:t>字符</a:t>
            </a:r>
            <a:r>
              <a:rPr kumimoji="0" lang="en-US" altLang="zh-CN" b="0" i="0" u="none" strike="noStrike" cap="none" normalizeH="0" baseline="0">
                <a:ln>
                  <a:noFill/>
                </a:ln>
                <a:solidFill>
                  <a:schemeClr val="tx1"/>
                </a:solidFill>
                <a:effectLst/>
                <a:latin typeface="Times New Roman" panose="02020603050405020304" pitchFamily="18" charset="0"/>
                <a:ea typeface="等线" panose="02010600030101010101" charset="-122"/>
              </a:rPr>
              <a:t>}</a:t>
            </a:r>
            <a:r>
              <a:rPr kumimoji="0" lang="en-US" altLang="zh-CN" b="0" i="0" u="none" strike="noStrike" cap="none" normalizeH="0" baseline="0">
                <a:ln>
                  <a:noFill/>
                </a:ln>
                <a:solidFill>
                  <a:schemeClr val="tx1"/>
                </a:solidFill>
                <a:effectLst/>
                <a:latin typeface="等线" panose="02010600030101010101" charset="-122"/>
                <a:ea typeface="等线" panose="02010600030101010101" charset="-122"/>
              </a:rPr>
              <a:t>30</a:t>
            </a:r>
            <a:endParaRPr kumimoji="0" lang="en-US" altLang="zh-CN"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b="0" i="0" u="none" strike="noStrike" cap="none" normalizeH="0" baseline="0">
                <a:ln>
                  <a:noFill/>
                </a:ln>
                <a:solidFill>
                  <a:schemeClr val="tx1"/>
                </a:solidFill>
                <a:effectLst/>
                <a:latin typeface="等线" panose="02010600030101010101" charset="-122"/>
                <a:ea typeface="等线" panose="02010600030101010101" charset="-122"/>
              </a:rPr>
              <a:t>位置：球场数据</a:t>
            </a:r>
            <a:endParaRPr kumimoji="0" lang="zh-CN" altLang="en-US"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4000" b="0" i="0" u="none" strike="noStrike" cap="none" normalizeH="0" baseline="0">
              <a:ln>
                <a:noFill/>
              </a:ln>
              <a:solidFill>
                <a:schemeClr val="tx1"/>
              </a:solidFill>
              <a:effectLst/>
              <a:latin typeface="Arial" panose="020B0604020202020204" pitchFamily="34" charset="0"/>
            </a:endParaRPr>
          </a:p>
        </p:txBody>
      </p:sp>
      <p:sp>
        <p:nvSpPr>
          <p:cNvPr id="9" name="Text Box 3"/>
          <p:cNvSpPr txBox="1">
            <a:spLocks noChangeArrowheads="1"/>
          </p:cNvSpPr>
          <p:nvPr/>
        </p:nvSpPr>
        <p:spPr bwMode="auto">
          <a:xfrm>
            <a:off x="5430502" y="3098147"/>
            <a:ext cx="6066553" cy="2941148"/>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800" b="0" i="0" u="none" strike="noStrike" cap="none" normalizeH="0" baseline="0">
                <a:ln>
                  <a:noFill/>
                </a:ln>
                <a:solidFill>
                  <a:schemeClr val="tx1"/>
                </a:solidFill>
                <a:effectLst/>
                <a:latin typeface="等线" panose="02010600030101010101" charset="-122"/>
                <a:ea typeface="等线" panose="02010600030101010101" charset="-122"/>
              </a:rPr>
              <a:t>名字：限制人数</a:t>
            </a:r>
            <a:endParaRPr kumimoji="0" lang="zh-CN" altLang="en-US" sz="28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800" b="0" i="0" u="none" strike="noStrike" cap="none" normalizeH="0" baseline="0">
                <a:ln>
                  <a:noFill/>
                </a:ln>
                <a:solidFill>
                  <a:schemeClr val="tx1"/>
                </a:solidFill>
                <a:effectLst/>
                <a:latin typeface="等线" panose="02010600030101010101" charset="-122"/>
                <a:ea typeface="等线" panose="02010600030101010101" charset="-122"/>
              </a:rPr>
              <a:t>别名：</a:t>
            </a:r>
            <a:endParaRPr kumimoji="0" lang="zh-CN" altLang="en-US" sz="28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800" b="0" i="0" u="none" strike="noStrike" cap="none" normalizeH="0" baseline="0">
                <a:ln>
                  <a:noFill/>
                </a:ln>
                <a:solidFill>
                  <a:schemeClr val="tx1"/>
                </a:solidFill>
                <a:effectLst/>
                <a:latin typeface="等线" panose="02010600030101010101" charset="-122"/>
                <a:ea typeface="等线" panose="02010600030101010101" charset="-122"/>
              </a:rPr>
              <a:t>描述：用于限制参与者人数</a:t>
            </a:r>
            <a:endParaRPr kumimoji="0" lang="zh-CN" altLang="en-US" sz="28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800" b="0" i="0" u="none" strike="noStrike" cap="none" normalizeH="0" baseline="0">
                <a:ln>
                  <a:noFill/>
                </a:ln>
                <a:solidFill>
                  <a:schemeClr val="tx1"/>
                </a:solidFill>
                <a:effectLst/>
                <a:latin typeface="等线" panose="02010600030101010101" charset="-122"/>
                <a:ea typeface="等线" panose="02010600030101010101" charset="-122"/>
              </a:rPr>
              <a:t>定义：</a:t>
            </a:r>
            <a:r>
              <a:rPr kumimoji="0" lang="en-US" altLang="zh-CN" sz="2800" b="0" i="0" u="none" strike="noStrike" cap="none" normalizeH="0" baseline="0">
                <a:ln>
                  <a:noFill/>
                </a:ln>
                <a:solidFill>
                  <a:schemeClr val="tx1"/>
                </a:solidFill>
                <a:effectLst/>
                <a:latin typeface="等线" panose="02010600030101010101" charset="-122"/>
                <a:ea typeface="等线" panose="02010600030101010101" charset="-122"/>
              </a:rPr>
              <a:t>1{</a:t>
            </a:r>
            <a:r>
              <a:rPr kumimoji="0" lang="zh-CN" altLang="en-US" sz="2800" b="0" i="0" u="none" strike="noStrike" cap="none" normalizeH="0" baseline="0">
                <a:ln>
                  <a:noFill/>
                </a:ln>
                <a:solidFill>
                  <a:schemeClr val="tx1"/>
                </a:solidFill>
                <a:effectLst/>
                <a:latin typeface="等线" panose="02010600030101010101" charset="-122"/>
                <a:ea typeface="等线" panose="02010600030101010101" charset="-122"/>
              </a:rPr>
              <a:t>数字</a:t>
            </a:r>
            <a:r>
              <a:rPr kumimoji="0" lang="en-US" altLang="zh-CN" sz="2800" b="0" i="0" u="none" strike="noStrike" cap="none" normalizeH="0" baseline="0">
                <a:ln>
                  <a:noFill/>
                </a:ln>
                <a:solidFill>
                  <a:schemeClr val="tx1"/>
                </a:solidFill>
                <a:effectLst/>
                <a:latin typeface="Times New Roman" panose="02020603050405020304" pitchFamily="18" charset="0"/>
                <a:ea typeface="等线" panose="02010600030101010101" charset="-122"/>
              </a:rPr>
              <a:t>}</a:t>
            </a:r>
            <a:r>
              <a:rPr kumimoji="0" lang="en-US" altLang="zh-CN" sz="2800" b="0" i="0" u="none" strike="noStrike" cap="none" normalizeH="0" baseline="0">
                <a:ln>
                  <a:noFill/>
                </a:ln>
                <a:solidFill>
                  <a:schemeClr val="tx1"/>
                </a:solidFill>
                <a:effectLst/>
                <a:latin typeface="等线" panose="02010600030101010101" charset="-122"/>
                <a:ea typeface="等线" panose="02010600030101010101" charset="-122"/>
              </a:rPr>
              <a:t>2</a:t>
            </a:r>
            <a:endParaRPr kumimoji="0" lang="en-US" altLang="zh-CN" sz="28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800" b="0" i="0" u="none" strike="noStrike" cap="none" normalizeH="0" baseline="0">
                <a:ln>
                  <a:noFill/>
                </a:ln>
                <a:solidFill>
                  <a:schemeClr val="tx1"/>
                </a:solidFill>
                <a:effectLst/>
                <a:latin typeface="等线" panose="02010600030101010101" charset="-122"/>
                <a:ea typeface="等线" panose="02010600030101010101" charset="-122"/>
              </a:rPr>
              <a:t>位置：球场数据</a:t>
            </a:r>
            <a:endParaRPr kumimoji="0" lang="zh-CN" altLang="en-US" sz="28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5400" b="0" i="0" u="none" strike="noStrike" cap="none" normalizeH="0" baseline="0">
              <a:ln>
                <a:noFill/>
              </a:ln>
              <a:solidFill>
                <a:schemeClr val="tx1"/>
              </a:solidFill>
              <a:effectLst/>
              <a:latin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2250909" y="1888057"/>
            <a:ext cx="1415772" cy="830997"/>
          </a:xfrm>
          <a:prstGeom prst="rect">
            <a:avLst/>
          </a:prstGeom>
        </p:spPr>
        <p:txBody>
          <a:bodyPr wrap="none">
            <a:spAutoFit/>
          </a:bodyPr>
          <a:lstStyle/>
          <a:p>
            <a:pPr algn="ctr"/>
            <a:r>
              <a:rPr lang="zh-CN" altLang="en-US" sz="4800" b="1" dirty="0">
                <a:solidFill>
                  <a:schemeClr val="bg1"/>
                </a:solidFill>
                <a:latin typeface="+mj-lt"/>
              </a:rPr>
              <a:t>目录</a:t>
            </a:r>
            <a:endParaRPr lang="en-US" altLang="zh-CN" sz="4800" b="1" dirty="0">
              <a:solidFill>
                <a:schemeClr val="bg1"/>
              </a:solidFill>
              <a:latin typeface="+mj-lt"/>
            </a:endParaRPr>
          </a:p>
        </p:txBody>
      </p:sp>
      <p:sp>
        <p:nvSpPr>
          <p:cNvPr id="24" name="文本框 23"/>
          <p:cNvSpPr txBox="1"/>
          <p:nvPr/>
        </p:nvSpPr>
        <p:spPr>
          <a:xfrm>
            <a:off x="2197569" y="3018825"/>
            <a:ext cx="3898431" cy="398780"/>
          </a:xfrm>
          <a:prstGeom prst="rect">
            <a:avLst/>
          </a:prstGeom>
          <a:noFill/>
        </p:spPr>
        <p:txBody>
          <a:bodyPr wrap="square" rtlCol="0">
            <a:spAutoFit/>
          </a:bodyPr>
          <a:lstStyle/>
          <a:p>
            <a:r>
              <a:rPr lang="en-US" altLang="zh-CN" sz="2000" dirty="0">
                <a:solidFill>
                  <a:schemeClr val="accent4"/>
                </a:solidFill>
              </a:rPr>
              <a:t>01 </a:t>
            </a:r>
            <a:r>
              <a:rPr lang="zh-CN" altLang="en-US" sz="2000" dirty="0">
                <a:solidFill>
                  <a:schemeClr val="accent4"/>
                </a:solidFill>
              </a:rPr>
              <a:t>项目进度表及实现情况</a:t>
            </a:r>
          </a:p>
        </p:txBody>
      </p:sp>
      <p:sp>
        <p:nvSpPr>
          <p:cNvPr id="25" name="文本框 24"/>
          <p:cNvSpPr txBox="1"/>
          <p:nvPr/>
        </p:nvSpPr>
        <p:spPr>
          <a:xfrm>
            <a:off x="2176517" y="3487414"/>
            <a:ext cx="2100255" cy="400110"/>
          </a:xfrm>
          <a:prstGeom prst="rect">
            <a:avLst/>
          </a:prstGeom>
          <a:noFill/>
        </p:spPr>
        <p:txBody>
          <a:bodyPr wrap="none" rtlCol="0">
            <a:spAutoFit/>
          </a:bodyPr>
          <a:lstStyle/>
          <a:p>
            <a:r>
              <a:rPr lang="en-US" altLang="zh-CN" sz="2000" dirty="0">
                <a:solidFill>
                  <a:schemeClr val="accent4"/>
                </a:solidFill>
              </a:rPr>
              <a:t>02 </a:t>
            </a:r>
            <a:r>
              <a:rPr lang="zh-CN" altLang="en-US" sz="2000" dirty="0">
                <a:solidFill>
                  <a:schemeClr val="accent4"/>
                </a:solidFill>
              </a:rPr>
              <a:t>文档完成情况</a:t>
            </a:r>
          </a:p>
        </p:txBody>
      </p:sp>
      <p:cxnSp>
        <p:nvCxnSpPr>
          <p:cNvPr id="47" name="直接连接符 46"/>
          <p:cNvCxnSpPr/>
          <p:nvPr/>
        </p:nvCxnSpPr>
        <p:spPr>
          <a:xfrm>
            <a:off x="2260407" y="2820974"/>
            <a:ext cx="204046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2197569" y="3978418"/>
            <a:ext cx="2354044" cy="400110"/>
          </a:xfrm>
          <a:prstGeom prst="rect">
            <a:avLst/>
          </a:prstGeom>
        </p:spPr>
        <p:txBody>
          <a:bodyPr wrap="square">
            <a:spAutoFit/>
          </a:bodyPr>
          <a:lstStyle/>
          <a:p>
            <a:r>
              <a:rPr lang="en-US" altLang="zh-CN" sz="2000" dirty="0">
                <a:solidFill>
                  <a:schemeClr val="accent4"/>
                </a:solidFill>
              </a:rPr>
              <a:t>03 </a:t>
            </a:r>
            <a:r>
              <a:rPr lang="zh-CN" altLang="en-US" sz="2000" dirty="0">
                <a:solidFill>
                  <a:schemeClr val="accent4"/>
                </a:solidFill>
              </a:rPr>
              <a:t>测试情况及结果</a:t>
            </a:r>
          </a:p>
        </p:txBody>
      </p:sp>
      <p:sp>
        <p:nvSpPr>
          <p:cNvPr id="20" name="矩形 19"/>
          <p:cNvSpPr/>
          <p:nvPr/>
        </p:nvSpPr>
        <p:spPr>
          <a:xfrm>
            <a:off x="2176517" y="4421549"/>
            <a:ext cx="1749656" cy="400110"/>
          </a:xfrm>
          <a:prstGeom prst="rect">
            <a:avLst/>
          </a:prstGeom>
        </p:spPr>
        <p:txBody>
          <a:bodyPr wrap="square">
            <a:spAutoFit/>
          </a:bodyPr>
          <a:lstStyle/>
          <a:p>
            <a:r>
              <a:rPr lang="en-US" altLang="zh-CN" sz="2000" dirty="0">
                <a:solidFill>
                  <a:schemeClr val="accent4"/>
                </a:solidFill>
              </a:rPr>
              <a:t>04 </a:t>
            </a:r>
            <a:r>
              <a:rPr lang="zh-CN" altLang="en-US" sz="2000" dirty="0">
                <a:solidFill>
                  <a:schemeClr val="accent4"/>
                </a:solidFill>
              </a:rPr>
              <a:t>用户手册</a:t>
            </a:r>
          </a:p>
        </p:txBody>
      </p:sp>
      <p:sp>
        <p:nvSpPr>
          <p:cNvPr id="21" name="矩形 20"/>
          <p:cNvSpPr/>
          <p:nvPr/>
        </p:nvSpPr>
        <p:spPr>
          <a:xfrm>
            <a:off x="2176517" y="5355684"/>
            <a:ext cx="1749656" cy="400110"/>
          </a:xfrm>
          <a:prstGeom prst="rect">
            <a:avLst/>
          </a:prstGeom>
        </p:spPr>
        <p:txBody>
          <a:bodyPr wrap="square">
            <a:spAutoFit/>
          </a:bodyPr>
          <a:lstStyle/>
          <a:p>
            <a:r>
              <a:rPr lang="en-US" altLang="zh-CN" sz="2000" dirty="0">
                <a:solidFill>
                  <a:schemeClr val="accent4"/>
                </a:solidFill>
              </a:rPr>
              <a:t>06 </a:t>
            </a:r>
            <a:r>
              <a:rPr lang="zh-CN" altLang="en-US" sz="2000" dirty="0">
                <a:solidFill>
                  <a:schemeClr val="accent4"/>
                </a:solidFill>
              </a:rPr>
              <a:t>参考资料</a:t>
            </a:r>
          </a:p>
        </p:txBody>
      </p:sp>
      <p:sp>
        <p:nvSpPr>
          <p:cNvPr id="22" name="矩形 21"/>
          <p:cNvSpPr/>
          <p:nvPr/>
        </p:nvSpPr>
        <p:spPr>
          <a:xfrm>
            <a:off x="2176517" y="5848726"/>
            <a:ext cx="1749656" cy="400110"/>
          </a:xfrm>
          <a:prstGeom prst="rect">
            <a:avLst/>
          </a:prstGeom>
        </p:spPr>
        <p:txBody>
          <a:bodyPr wrap="square">
            <a:spAutoFit/>
          </a:bodyPr>
          <a:lstStyle/>
          <a:p>
            <a:r>
              <a:rPr lang="en-US" altLang="zh-CN" sz="2000" dirty="0">
                <a:solidFill>
                  <a:schemeClr val="accent4"/>
                </a:solidFill>
              </a:rPr>
              <a:t>07 </a:t>
            </a:r>
            <a:r>
              <a:rPr lang="zh-CN" altLang="en-US" sz="2000" dirty="0">
                <a:solidFill>
                  <a:schemeClr val="accent4"/>
                </a:solidFill>
              </a:rPr>
              <a:t>绩效评价</a:t>
            </a:r>
          </a:p>
        </p:txBody>
      </p:sp>
      <p:sp>
        <p:nvSpPr>
          <p:cNvPr id="10" name="矩形 9"/>
          <p:cNvSpPr/>
          <p:nvPr/>
        </p:nvSpPr>
        <p:spPr>
          <a:xfrm>
            <a:off x="2176517" y="4912553"/>
            <a:ext cx="1749656" cy="400110"/>
          </a:xfrm>
          <a:prstGeom prst="rect">
            <a:avLst/>
          </a:prstGeom>
        </p:spPr>
        <p:txBody>
          <a:bodyPr wrap="square">
            <a:spAutoFit/>
          </a:bodyPr>
          <a:lstStyle/>
          <a:p>
            <a:r>
              <a:rPr lang="en-US" altLang="zh-CN" sz="2000" dirty="0">
                <a:solidFill>
                  <a:schemeClr val="accent4"/>
                </a:solidFill>
              </a:rPr>
              <a:t>05 </a:t>
            </a:r>
            <a:r>
              <a:rPr lang="zh-CN" altLang="en-US" sz="2000" dirty="0">
                <a:solidFill>
                  <a:schemeClr val="accent4"/>
                </a:solidFill>
              </a:rPr>
              <a:t>项目总结</a:t>
            </a: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6" name="文本框 5"/>
          <p:cNvSpPr txBox="1"/>
          <p:nvPr/>
        </p:nvSpPr>
        <p:spPr>
          <a:xfrm>
            <a:off x="554727" y="1432878"/>
            <a:ext cx="4680397" cy="369332"/>
          </a:xfrm>
          <a:prstGeom prst="rect">
            <a:avLst/>
          </a:prstGeom>
          <a:noFill/>
        </p:spPr>
        <p:txBody>
          <a:bodyPr wrap="square" rtlCol="0">
            <a:spAutoFit/>
          </a:bodyPr>
          <a:lstStyle/>
          <a:p>
            <a:r>
              <a:rPr lang="en-US" altLang="zh-CN" dirty="0"/>
              <a:t>3</a:t>
            </a:r>
            <a:r>
              <a:rPr lang="zh-CN" altLang="en-US" dirty="0"/>
              <a:t>、项目需求文档</a:t>
            </a:r>
          </a:p>
        </p:txBody>
      </p:sp>
      <p:sp>
        <p:nvSpPr>
          <p:cNvPr id="10" name="文本框 9"/>
          <p:cNvSpPr txBox="1"/>
          <p:nvPr/>
        </p:nvSpPr>
        <p:spPr>
          <a:xfrm>
            <a:off x="785794" y="2021481"/>
            <a:ext cx="3920318" cy="369332"/>
          </a:xfrm>
          <a:prstGeom prst="rect">
            <a:avLst/>
          </a:prstGeom>
          <a:noFill/>
        </p:spPr>
        <p:txBody>
          <a:bodyPr wrap="square" rtlCol="0">
            <a:spAutoFit/>
          </a:bodyPr>
          <a:lstStyle/>
          <a:p>
            <a:r>
              <a:rPr lang="zh-CN" altLang="en-US" dirty="0"/>
              <a:t>数据字典：</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3" name="矩形 2"/>
          <p:cNvSpPr/>
          <p:nvPr/>
        </p:nvSpPr>
        <p:spPr>
          <a:xfrm>
            <a:off x="676258" y="2548978"/>
            <a:ext cx="1732847" cy="369332"/>
          </a:xfrm>
          <a:prstGeom prst="rect">
            <a:avLst/>
          </a:prstGeom>
        </p:spPr>
        <p:txBody>
          <a:bodyPr wrap="none">
            <a:spAutoFit/>
          </a:bodyPr>
          <a:lstStyle/>
          <a:p>
            <a:pPr indent="382270"/>
            <a:r>
              <a:rPr lang="zh-CN" altLang="en-US" b="1" kern="2200" dirty="0">
                <a:latin typeface="Calibri" panose="020F0502020204030204" pitchFamily="34" charset="0"/>
                <a:ea typeface="宋体" panose="02010600030101010101" pitchFamily="2" charset="-122"/>
                <a:cs typeface="Times New Roman" panose="02020603050405020304" pitchFamily="18" charset="0"/>
              </a:rPr>
              <a:t>个人</a:t>
            </a:r>
            <a:r>
              <a:rPr lang="zh-CN" altLang="zh-CN" b="1" kern="2200" dirty="0">
                <a:latin typeface="Calibri" panose="020F0502020204030204" pitchFamily="34" charset="0"/>
                <a:ea typeface="宋体" panose="02010600030101010101" pitchFamily="2" charset="-122"/>
                <a:cs typeface="Times New Roman" panose="02020603050405020304" pitchFamily="18" charset="0"/>
              </a:rPr>
              <a:t>数据</a:t>
            </a:r>
            <a:r>
              <a:rPr lang="zh-CN" altLang="en-US" b="1" kern="2200" dirty="0">
                <a:latin typeface="Calibri" panose="020F0502020204030204" pitchFamily="34" charset="0"/>
                <a:ea typeface="宋体" panose="02010600030101010101" pitchFamily="2" charset="-122"/>
                <a:cs typeface="Times New Roman" panose="02020603050405020304" pitchFamily="18" charset="0"/>
              </a:rPr>
              <a:t>：</a:t>
            </a:r>
            <a:endParaRPr lang="zh-CN" altLang="zh-CN" sz="11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 name="文本框 9"/>
          <p:cNvSpPr txBox="1">
            <a:spLocks noChangeArrowheads="1"/>
          </p:cNvSpPr>
          <p:nvPr/>
        </p:nvSpPr>
        <p:spPr bwMode="auto">
          <a:xfrm>
            <a:off x="554726" y="3137581"/>
            <a:ext cx="4895097" cy="3214451"/>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名字：个人信息</a:t>
            </a:r>
            <a:endParaRPr kumimoji="0" lang="zh-CN" altLang="en-US" sz="20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别名：</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INDIVIDUAL INFORMATION</a:t>
            </a:r>
            <a:endParaRPr kumimoji="0" lang="en-US" altLang="zh-CN" sz="20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描述：用于说明个人的各项信息</a:t>
            </a:r>
            <a:endParaRPr kumimoji="0" lang="zh-CN" altLang="en-US" sz="20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定义：个人信息</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微信自生成数据记录</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id+</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微信自生成用户</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id+</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用户头像</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城市</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国家</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常用位置</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性别</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身高</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昵称</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外号</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语言</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所在地址微信自生成</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id+</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省份</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+sym+</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体重</a:t>
            </a:r>
            <a:endParaRPr kumimoji="0" lang="zh-CN" altLang="en-US" sz="20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位置：我的</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群组</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探索</a:t>
            </a:r>
            <a:r>
              <a:rPr kumimoji="0" lang="en-US" altLang="zh-CN" sz="2000" b="0" i="0" u="none" strike="noStrike" cap="none" normalizeH="0" baseline="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a:ln>
                  <a:noFill/>
                </a:ln>
                <a:solidFill>
                  <a:schemeClr val="tx1"/>
                </a:solidFill>
                <a:effectLst/>
                <a:latin typeface="等线" panose="02010600030101010101" charset="-122"/>
                <a:ea typeface="等线" panose="02010600030101010101" charset="-122"/>
              </a:rPr>
              <a:t>约球</a:t>
            </a:r>
          </a:p>
        </p:txBody>
      </p:sp>
      <p:sp>
        <p:nvSpPr>
          <p:cNvPr id="7" name="文本框 10"/>
          <p:cNvSpPr txBox="1">
            <a:spLocks noChangeArrowheads="1"/>
          </p:cNvSpPr>
          <p:nvPr/>
        </p:nvSpPr>
        <p:spPr bwMode="auto">
          <a:xfrm>
            <a:off x="6623994" y="3137580"/>
            <a:ext cx="4482918" cy="3214451"/>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000" b="0" i="0" u="none" strike="noStrike" cap="none" normalizeH="0" baseline="0" dirty="0">
                <a:ln>
                  <a:noFill/>
                </a:ln>
                <a:solidFill>
                  <a:schemeClr val="tx1"/>
                </a:solidFill>
                <a:effectLst/>
                <a:latin typeface="等线" panose="02010600030101010101" charset="-122"/>
                <a:ea typeface="等线" panose="02010600030101010101" charset="-122"/>
              </a:rPr>
              <a:t>名字：身高</a:t>
            </a:r>
            <a:r>
              <a:rPr kumimoji="0" lang="en-US" altLang="zh-CN" sz="2000" b="0" i="0" u="none" strike="noStrike" cap="none" normalizeH="0" baseline="0" dirty="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dirty="0">
                <a:ln>
                  <a:noFill/>
                </a:ln>
                <a:solidFill>
                  <a:schemeClr val="tx1"/>
                </a:solidFill>
                <a:effectLst/>
                <a:latin typeface="等线" panose="02010600030101010101" charset="-122"/>
                <a:ea typeface="等线" panose="02010600030101010101" charset="-122"/>
              </a:rPr>
              <a:t>体重</a:t>
            </a:r>
            <a:endParaRPr kumimoji="0" lang="zh-CN" altLang="en-US" sz="2000" b="0" i="0" u="none" strike="noStrike" cap="none" normalizeH="0" baseline="0" dirty="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000" b="0" i="0" u="none" strike="noStrike" cap="none" normalizeH="0" baseline="0" dirty="0">
                <a:ln>
                  <a:noFill/>
                </a:ln>
                <a:solidFill>
                  <a:schemeClr val="tx1"/>
                </a:solidFill>
                <a:effectLst/>
                <a:latin typeface="等线" panose="02010600030101010101" charset="-122"/>
                <a:ea typeface="等线" panose="02010600030101010101" charset="-122"/>
              </a:rPr>
              <a:t>别名：</a:t>
            </a:r>
            <a:endParaRPr kumimoji="0" lang="zh-CN" altLang="en-US" sz="2000" b="0" i="0" u="none" strike="noStrike" cap="none" normalizeH="0" baseline="0" dirty="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000" b="0" i="0" u="none" strike="noStrike" cap="none" normalizeH="0" baseline="0" dirty="0">
                <a:ln>
                  <a:noFill/>
                </a:ln>
                <a:solidFill>
                  <a:schemeClr val="tx1"/>
                </a:solidFill>
                <a:effectLst/>
                <a:latin typeface="等线" panose="02010600030101010101" charset="-122"/>
                <a:ea typeface="等线" panose="02010600030101010101" charset="-122"/>
              </a:rPr>
              <a:t>描述：用于说明个人的身高</a:t>
            </a:r>
            <a:r>
              <a:rPr kumimoji="0" lang="en-US" altLang="zh-CN" sz="2000" b="0" i="0" u="none" strike="noStrike" cap="none" normalizeH="0" baseline="0" dirty="0">
                <a:ln>
                  <a:noFill/>
                </a:ln>
                <a:solidFill>
                  <a:schemeClr val="tx1"/>
                </a:solidFill>
                <a:effectLst/>
                <a:latin typeface="等线" panose="02010600030101010101" charset="-122"/>
                <a:ea typeface="等线" panose="02010600030101010101" charset="-122"/>
              </a:rPr>
              <a:t>/</a:t>
            </a:r>
            <a:r>
              <a:rPr kumimoji="0" lang="zh-CN" altLang="en-US" sz="2000" b="0" i="0" u="none" strike="noStrike" cap="none" normalizeH="0" baseline="0" dirty="0">
                <a:ln>
                  <a:noFill/>
                </a:ln>
                <a:solidFill>
                  <a:schemeClr val="tx1"/>
                </a:solidFill>
                <a:effectLst/>
                <a:latin typeface="等线" panose="02010600030101010101" charset="-122"/>
                <a:ea typeface="等线" panose="02010600030101010101" charset="-122"/>
              </a:rPr>
              <a:t>体重（单位：</a:t>
            </a:r>
            <a:r>
              <a:rPr kumimoji="0" lang="en-US" altLang="zh-CN" sz="2000" b="0" i="0" u="none" strike="noStrike" cap="none" normalizeH="0" baseline="0" dirty="0">
                <a:ln>
                  <a:noFill/>
                </a:ln>
                <a:solidFill>
                  <a:schemeClr val="tx1"/>
                </a:solidFill>
                <a:effectLst/>
                <a:latin typeface="等线" panose="02010600030101010101" charset="-122"/>
                <a:ea typeface="等线" panose="02010600030101010101" charset="-122"/>
              </a:rPr>
              <a:t>cm/kg</a:t>
            </a:r>
            <a:r>
              <a:rPr kumimoji="0" lang="zh-CN" altLang="en-US" sz="2000" b="0" i="0" u="none" strike="noStrike" cap="none" normalizeH="0" baseline="0" dirty="0">
                <a:ln>
                  <a:noFill/>
                </a:ln>
                <a:solidFill>
                  <a:schemeClr val="tx1"/>
                </a:solidFill>
                <a:effectLst/>
                <a:latin typeface="等线" panose="02010600030101010101" charset="-122"/>
                <a:ea typeface="等线" panose="02010600030101010101" charset="-122"/>
              </a:rPr>
              <a:t>）</a:t>
            </a:r>
            <a:endParaRPr kumimoji="0" lang="zh-CN" altLang="en-US" sz="2000" b="0" i="0" u="none" strike="noStrike" cap="none" normalizeH="0" baseline="0" dirty="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000" b="0" i="0" u="none" strike="noStrike" cap="none" normalizeH="0" baseline="0" dirty="0">
                <a:ln>
                  <a:noFill/>
                </a:ln>
                <a:solidFill>
                  <a:schemeClr val="tx1"/>
                </a:solidFill>
                <a:effectLst/>
                <a:latin typeface="等线" panose="02010600030101010101" charset="-122"/>
                <a:ea typeface="等线" panose="02010600030101010101" charset="-122"/>
              </a:rPr>
              <a:t>定义：身高</a:t>
            </a:r>
            <a:r>
              <a:rPr kumimoji="0" lang="en-US" altLang="zh-CN" sz="2000" b="0" i="0" u="none" strike="noStrike" cap="none" normalizeH="0" baseline="0" dirty="0">
                <a:ln>
                  <a:noFill/>
                </a:ln>
                <a:solidFill>
                  <a:schemeClr val="tx1"/>
                </a:solidFill>
                <a:effectLst/>
                <a:latin typeface="等线" panose="02010600030101010101" charset="-122"/>
                <a:ea typeface="等线" panose="02010600030101010101" charset="-122"/>
              </a:rPr>
              <a:t>=2{</a:t>
            </a:r>
            <a:r>
              <a:rPr kumimoji="0" lang="zh-CN" altLang="en-US" sz="2000" b="0" i="0" u="none" strike="noStrike" cap="none" normalizeH="0" baseline="0" dirty="0">
                <a:ln>
                  <a:noFill/>
                </a:ln>
                <a:solidFill>
                  <a:schemeClr val="tx1"/>
                </a:solidFill>
                <a:effectLst/>
                <a:latin typeface="等线" panose="02010600030101010101" charset="-122"/>
                <a:ea typeface="等线" panose="02010600030101010101" charset="-122"/>
              </a:rPr>
              <a:t>数字</a:t>
            </a:r>
            <a:r>
              <a:rPr kumimoji="0" lang="en-US" altLang="zh-CN" sz="2000" b="0" i="0" u="none" strike="noStrike" cap="none" normalizeH="0" baseline="0" dirty="0">
                <a:ln>
                  <a:noFill/>
                </a:ln>
                <a:solidFill>
                  <a:schemeClr val="tx1"/>
                </a:solidFill>
                <a:effectLst/>
                <a:latin typeface="Times New Roman" panose="02020603050405020304" pitchFamily="18" charset="0"/>
                <a:ea typeface="等线" panose="02010600030101010101" charset="-122"/>
              </a:rPr>
              <a:t>}</a:t>
            </a:r>
            <a:r>
              <a:rPr kumimoji="0" lang="en-US" altLang="zh-CN" sz="2000" b="0" i="0" u="none" strike="noStrike" cap="none" normalizeH="0" baseline="0" dirty="0">
                <a:ln>
                  <a:noFill/>
                </a:ln>
                <a:solidFill>
                  <a:schemeClr val="tx1"/>
                </a:solidFill>
                <a:effectLst/>
                <a:latin typeface="等线" panose="02010600030101010101" charset="-122"/>
                <a:ea typeface="等线" panose="02010600030101010101" charset="-122"/>
              </a:rPr>
              <a:t>3</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2000" b="0" i="0" u="none" strike="noStrike" cap="none" normalizeH="0" baseline="0" dirty="0">
                <a:ln>
                  <a:noFill/>
                </a:ln>
                <a:solidFill>
                  <a:schemeClr val="tx1"/>
                </a:solidFill>
                <a:effectLst/>
                <a:latin typeface="等线" panose="02010600030101010101" charset="-122"/>
                <a:ea typeface="等线" panose="02010600030101010101" charset="-122"/>
              </a:rPr>
              <a:t>位置：个人信息</a:t>
            </a:r>
            <a:endParaRPr kumimoji="0" lang="zh-CN" altLang="zh-CN" sz="4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6" name="文本框 5"/>
          <p:cNvSpPr txBox="1"/>
          <p:nvPr/>
        </p:nvSpPr>
        <p:spPr>
          <a:xfrm>
            <a:off x="554727" y="1432878"/>
            <a:ext cx="4680397" cy="369332"/>
          </a:xfrm>
          <a:prstGeom prst="rect">
            <a:avLst/>
          </a:prstGeom>
          <a:noFill/>
        </p:spPr>
        <p:txBody>
          <a:bodyPr wrap="square" rtlCol="0">
            <a:spAutoFit/>
          </a:bodyPr>
          <a:lstStyle/>
          <a:p>
            <a:r>
              <a:rPr lang="en-US" altLang="zh-CN" dirty="0"/>
              <a:t>3</a:t>
            </a:r>
            <a:r>
              <a:rPr lang="zh-CN" altLang="en-US" dirty="0"/>
              <a:t>、项目需求文档</a:t>
            </a:r>
          </a:p>
        </p:txBody>
      </p:sp>
      <p:sp>
        <p:nvSpPr>
          <p:cNvPr id="10" name="文本框 9"/>
          <p:cNvSpPr txBox="1"/>
          <p:nvPr/>
        </p:nvSpPr>
        <p:spPr>
          <a:xfrm>
            <a:off x="785794" y="2021481"/>
            <a:ext cx="3920318" cy="369332"/>
          </a:xfrm>
          <a:prstGeom prst="rect">
            <a:avLst/>
          </a:prstGeom>
          <a:noFill/>
        </p:spPr>
        <p:txBody>
          <a:bodyPr wrap="square" rtlCol="0">
            <a:spAutoFit/>
          </a:bodyPr>
          <a:lstStyle/>
          <a:p>
            <a:r>
              <a:rPr lang="zh-CN" altLang="en-US" dirty="0"/>
              <a:t>数据字典：</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3" name="矩形 2"/>
          <p:cNvSpPr/>
          <p:nvPr/>
        </p:nvSpPr>
        <p:spPr>
          <a:xfrm>
            <a:off x="676258" y="2548978"/>
            <a:ext cx="1732847" cy="369332"/>
          </a:xfrm>
          <a:prstGeom prst="rect">
            <a:avLst/>
          </a:prstGeom>
        </p:spPr>
        <p:txBody>
          <a:bodyPr wrap="none">
            <a:spAutoFit/>
          </a:bodyPr>
          <a:lstStyle/>
          <a:p>
            <a:pPr indent="382270"/>
            <a:r>
              <a:rPr lang="zh-CN" altLang="en-US" b="1" kern="2200" dirty="0">
                <a:latin typeface="Calibri" panose="020F0502020204030204" pitchFamily="34" charset="0"/>
                <a:ea typeface="宋体" panose="02010600030101010101" pitchFamily="2" charset="-122"/>
                <a:cs typeface="Times New Roman" panose="02020603050405020304" pitchFamily="18" charset="0"/>
              </a:rPr>
              <a:t>个人</a:t>
            </a:r>
            <a:r>
              <a:rPr lang="zh-CN" altLang="zh-CN" b="1" kern="2200" dirty="0">
                <a:latin typeface="Calibri" panose="020F0502020204030204" pitchFamily="34" charset="0"/>
                <a:ea typeface="宋体" panose="02010600030101010101" pitchFamily="2" charset="-122"/>
                <a:cs typeface="Times New Roman" panose="02020603050405020304" pitchFamily="18" charset="0"/>
              </a:rPr>
              <a:t>数据</a:t>
            </a:r>
            <a:r>
              <a:rPr lang="zh-CN" altLang="en-US" b="1" kern="2200" dirty="0">
                <a:latin typeface="Calibri" panose="020F0502020204030204" pitchFamily="34" charset="0"/>
                <a:ea typeface="宋体" panose="02010600030101010101" pitchFamily="2" charset="-122"/>
                <a:cs typeface="Times New Roman" panose="02020603050405020304" pitchFamily="18" charset="0"/>
              </a:rPr>
              <a:t>：</a:t>
            </a:r>
            <a:endParaRPr lang="zh-CN" altLang="zh-CN" sz="11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2" name="文本框 13"/>
          <p:cNvSpPr txBox="1">
            <a:spLocks noChangeArrowheads="1"/>
          </p:cNvSpPr>
          <p:nvPr/>
        </p:nvSpPr>
        <p:spPr bwMode="auto">
          <a:xfrm>
            <a:off x="2901950" y="2673985"/>
            <a:ext cx="3441700" cy="2535555"/>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1600" b="0" i="0" u="none" strike="noStrike" cap="none" normalizeH="0" baseline="0">
                <a:ln>
                  <a:noFill/>
                </a:ln>
                <a:solidFill>
                  <a:schemeClr val="tx1"/>
                </a:solidFill>
                <a:effectLst/>
                <a:latin typeface="等线" panose="02010600030101010101" charset="-122"/>
                <a:ea typeface="等线" panose="02010600030101010101" charset="-122"/>
              </a:rPr>
              <a:t>名字：用户状态识别</a:t>
            </a:r>
            <a:endParaRPr kumimoji="0" lang="zh-CN" altLang="en-US" sz="16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1600" b="0" i="0" u="none" strike="noStrike" cap="none" normalizeH="0" baseline="0">
                <a:ln>
                  <a:noFill/>
                </a:ln>
                <a:solidFill>
                  <a:schemeClr val="tx1"/>
                </a:solidFill>
                <a:effectLst/>
                <a:latin typeface="等线" panose="02010600030101010101" charset="-122"/>
                <a:ea typeface="等线" panose="02010600030101010101" charset="-122"/>
              </a:rPr>
              <a:t>别名：</a:t>
            </a:r>
            <a:r>
              <a:rPr lang="en-US" altLang="zh-CN" sz="1600">
                <a:ln>
                  <a:noFill/>
                </a:ln>
                <a:effectLst/>
                <a:latin typeface="等线" panose="02010600030101010101" charset="-122"/>
                <a:ea typeface="等线" panose="02010600030101010101" charset="-122"/>
                <a:sym typeface="+mn-ea"/>
              </a:rPr>
              <a:t>sym</a:t>
            </a:r>
            <a:endParaRPr kumimoji="0" lang="zh-CN" altLang="en-US" sz="16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1600" b="0" i="0" u="none" strike="noStrike" cap="none" normalizeH="0" baseline="0">
                <a:ln>
                  <a:noFill/>
                </a:ln>
                <a:solidFill>
                  <a:schemeClr val="tx1"/>
                </a:solidFill>
                <a:effectLst/>
                <a:latin typeface="等线" panose="02010600030101010101" charset="-122"/>
                <a:ea typeface="等线" panose="02010600030101010101" charset="-122"/>
              </a:rPr>
              <a:t>描述：用于说明该用户当前状态</a:t>
            </a:r>
            <a:endParaRPr kumimoji="0" lang="zh-CN" altLang="en-US" sz="16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1600" b="0" i="0" u="none" strike="noStrike" cap="none" normalizeH="0" baseline="0">
                <a:ln>
                  <a:noFill/>
                </a:ln>
                <a:solidFill>
                  <a:schemeClr val="tx1"/>
                </a:solidFill>
                <a:effectLst/>
                <a:latin typeface="等线" panose="02010600030101010101" charset="-122"/>
                <a:ea typeface="等线" panose="02010600030101010101" charset="-122"/>
              </a:rPr>
              <a:t>定义：</a:t>
            </a:r>
            <a:r>
              <a:rPr kumimoji="0" lang="en-US" altLang="zh-CN" sz="1600" b="0" i="0" u="none" strike="noStrike" cap="none" normalizeH="0" baseline="0">
                <a:ln>
                  <a:noFill/>
                </a:ln>
                <a:solidFill>
                  <a:schemeClr val="tx1"/>
                </a:solidFill>
                <a:effectLst/>
                <a:latin typeface="等线" panose="02010600030101010101" charset="-122"/>
                <a:ea typeface="等线" panose="02010600030101010101" charset="-122"/>
              </a:rPr>
              <a:t>sym=[0/1/2]</a:t>
            </a:r>
            <a:endParaRPr kumimoji="0" lang="en-US" altLang="zh-CN" sz="16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1600" b="0" i="0" u="none" strike="noStrike" cap="none" normalizeH="0" baseline="0">
                <a:ln>
                  <a:noFill/>
                </a:ln>
                <a:solidFill>
                  <a:schemeClr val="tx1"/>
                </a:solidFill>
                <a:effectLst/>
                <a:latin typeface="等线" panose="02010600030101010101" charset="-122"/>
                <a:ea typeface="等线" panose="02010600030101010101" charset="-122"/>
              </a:rPr>
              <a:t>位置：个人信息</a:t>
            </a:r>
          </a:p>
          <a:p>
            <a:pPr marL="0" marR="0" lvl="0" indent="0" algn="just"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a:ln>
                  <a:noFill/>
                </a:ln>
                <a:solidFill>
                  <a:schemeClr val="tx1"/>
                </a:solidFill>
                <a:effectLst/>
                <a:latin typeface="等线" panose="02010600030101010101" charset="-122"/>
                <a:ea typeface="等线" panose="02010600030101010101" charset="-122"/>
              </a:rPr>
              <a:t>备注：0是没有加入/创建任何公告</a:t>
            </a:r>
          </a:p>
          <a:p>
            <a:pPr marL="0" marR="0" lvl="0" indent="0" algn="just"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a:ln>
                  <a:noFill/>
                </a:ln>
                <a:solidFill>
                  <a:schemeClr val="tx1"/>
                </a:solidFill>
                <a:effectLst/>
                <a:latin typeface="等线" panose="02010600030101010101" charset="-122"/>
                <a:ea typeface="等线" panose="02010600030101010101" charset="-122"/>
              </a:rPr>
              <a:t>1作为创建者创建了公告</a:t>
            </a:r>
          </a:p>
          <a:p>
            <a:pPr marL="0" marR="0" lvl="0" indent="0" algn="just"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a:ln>
                  <a:noFill/>
                </a:ln>
                <a:solidFill>
                  <a:schemeClr val="tx1"/>
                </a:solidFill>
                <a:effectLst/>
                <a:latin typeface="等线" panose="02010600030101010101" charset="-122"/>
                <a:ea typeface="等线" panose="02010600030101010101" charset="-122"/>
              </a:rPr>
              <a:t>2作为加入者加入了公告</a:t>
            </a:r>
            <a:endParaRPr kumimoji="0" lang="zh-CN" altLang="zh-CN" sz="3600" b="0" i="0" u="none" strike="noStrike" cap="none" normalizeH="0" baseline="0">
              <a:ln>
                <a:noFill/>
              </a:ln>
              <a:solidFill>
                <a:schemeClr val="tx1"/>
              </a:solidFill>
              <a:effectLst/>
              <a:latin typeface="Arial" panose="020B0604020202020204" pitchFamily="34" charset="0"/>
            </a:endParaRPr>
          </a:p>
        </p:txBody>
      </p:sp>
      <p:sp>
        <p:nvSpPr>
          <p:cNvPr id="2" name="文本框 13"/>
          <p:cNvSpPr txBox="1">
            <a:spLocks noChangeArrowheads="1"/>
          </p:cNvSpPr>
          <p:nvPr/>
        </p:nvSpPr>
        <p:spPr bwMode="auto">
          <a:xfrm>
            <a:off x="7430770" y="2762250"/>
            <a:ext cx="3293745" cy="2343785"/>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1600" b="0" i="0" u="none" strike="noStrike" cap="none" normalizeH="0" baseline="0">
                <a:ln>
                  <a:noFill/>
                </a:ln>
                <a:solidFill>
                  <a:schemeClr val="tx1"/>
                </a:solidFill>
                <a:effectLst/>
                <a:latin typeface="等线" panose="02010600030101010101" charset="-122"/>
                <a:ea typeface="等线" panose="02010600030101010101" charset="-122"/>
              </a:rPr>
              <a:t>名字：常用位置</a:t>
            </a:r>
            <a:endParaRPr kumimoji="0" lang="zh-CN" altLang="en-US" sz="16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1600" b="0" i="0" u="none" strike="noStrike" cap="none" normalizeH="0" baseline="0">
                <a:ln>
                  <a:noFill/>
                </a:ln>
                <a:solidFill>
                  <a:schemeClr val="tx1"/>
                </a:solidFill>
                <a:effectLst/>
                <a:latin typeface="等线" panose="02010600030101010101" charset="-122"/>
                <a:ea typeface="等线" panose="02010600030101010101" charset="-122"/>
              </a:rPr>
              <a:t>别名：</a:t>
            </a:r>
            <a:endParaRPr kumimoji="0" lang="zh-CN" altLang="en-US" sz="16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1600" b="0" i="0" u="none" strike="noStrike" cap="none" normalizeH="0" baseline="0">
                <a:ln>
                  <a:noFill/>
                </a:ln>
                <a:solidFill>
                  <a:schemeClr val="tx1"/>
                </a:solidFill>
                <a:effectLst/>
                <a:latin typeface="等线" panose="02010600030101010101" charset="-122"/>
                <a:ea typeface="等线" panose="02010600030101010101" charset="-122"/>
              </a:rPr>
              <a:t>描述：用于说明个人擅长的球场位置</a:t>
            </a:r>
            <a:endParaRPr kumimoji="0" lang="zh-CN" altLang="en-US" sz="16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1600" b="0" i="0" u="none" strike="noStrike" cap="none" normalizeH="0" baseline="0">
                <a:ln>
                  <a:noFill/>
                </a:ln>
                <a:solidFill>
                  <a:schemeClr val="tx1"/>
                </a:solidFill>
                <a:effectLst/>
                <a:latin typeface="等线" panose="02010600030101010101" charset="-122"/>
                <a:ea typeface="等线" panose="02010600030101010101" charset="-122"/>
              </a:rPr>
              <a:t>定义：常用位置</a:t>
            </a:r>
            <a:r>
              <a:rPr kumimoji="0" lang="en-US" altLang="zh-CN" sz="1600" b="0" i="0" u="none" strike="noStrike" cap="none" normalizeH="0" baseline="0">
                <a:ln>
                  <a:noFill/>
                </a:ln>
                <a:solidFill>
                  <a:schemeClr val="tx1"/>
                </a:solidFill>
                <a:effectLst/>
                <a:latin typeface="等线" panose="02010600030101010101" charset="-122"/>
                <a:ea typeface="等线" panose="02010600030101010101" charset="-122"/>
              </a:rPr>
              <a:t>=[C/PF/SF/SG/PG]</a:t>
            </a:r>
            <a:endParaRPr kumimoji="0" lang="en-US" altLang="zh-CN" sz="1600" b="0" i="0" u="none" strike="noStrike" cap="none" normalizeH="0" baseline="0">
              <a:ln>
                <a:noFill/>
              </a:ln>
              <a:solidFill>
                <a:schemeClr val="tx1"/>
              </a:solidFill>
              <a:effectLst/>
              <a:latin typeface="Times New Roman" panose="02020603050405020304" pitchFamily="18" charset="0"/>
              <a:ea typeface="等线" panose="02010600030101010101" charset="-122"/>
            </a:endParaRPr>
          </a:p>
          <a:p>
            <a:pPr marL="0" marR="0" lvl="0" indent="0" algn="just" defTabSz="914400" rtl="0" eaLnBrk="0" fontAlgn="base" latinLnBrk="0" hangingPunct="0">
              <a:lnSpc>
                <a:spcPct val="100000"/>
              </a:lnSpc>
              <a:spcBef>
                <a:spcPct val="0"/>
              </a:spcBef>
              <a:spcAft>
                <a:spcPct val="0"/>
              </a:spcAft>
              <a:buClrTx/>
              <a:buSzTx/>
              <a:buFontTx/>
              <a:buNone/>
            </a:pPr>
            <a:r>
              <a:rPr kumimoji="0" lang="zh-CN" altLang="en-US" sz="1600" b="0" i="0" u="none" strike="noStrike" cap="none" normalizeH="0" baseline="0">
                <a:ln>
                  <a:noFill/>
                </a:ln>
                <a:solidFill>
                  <a:schemeClr val="tx1"/>
                </a:solidFill>
                <a:effectLst/>
                <a:latin typeface="等线" panose="02010600030101010101" charset="-122"/>
                <a:ea typeface="等线" panose="02010600030101010101" charset="-122"/>
              </a:rPr>
              <a:t>位置：个人信息</a:t>
            </a:r>
            <a:endParaRPr kumimoji="0" lang="zh-CN" altLang="zh-CN" sz="3600" b="0" i="0" u="none" strike="noStrike" cap="none" normalizeH="0" baseline="0">
              <a:ln>
                <a:noFill/>
              </a:ln>
              <a:solidFill>
                <a:schemeClr val="tx1"/>
              </a:solidFill>
              <a:effectLst/>
              <a:latin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7" y="1165580"/>
            <a:ext cx="10392355" cy="523220"/>
          </a:xfrm>
          <a:prstGeom prst="rect">
            <a:avLst/>
          </a:prstGeom>
          <a:noFill/>
        </p:spPr>
        <p:txBody>
          <a:bodyPr wrap="square" rtlCol="0">
            <a:spAutoFit/>
          </a:bodyPr>
          <a:lstStyle/>
          <a:p>
            <a:r>
              <a:rPr lang="zh-CN" altLang="en-US" sz="2800" b="1" dirty="0">
                <a:solidFill>
                  <a:schemeClr val="accent2"/>
                </a:solidFill>
                <a:sym typeface="+mn-ea"/>
              </a:rPr>
              <a:t>小组文档提交情况（此处引用的是组长抄送给组员的发送记录）</a:t>
            </a:r>
            <a:endParaRPr lang="en-US" altLang="zh-CN" sz="2800" b="1" dirty="0">
              <a:solidFill>
                <a:schemeClr val="accent2"/>
              </a:solidFill>
              <a:sym typeface="+mn-ea"/>
            </a:endParaRPr>
          </a:p>
        </p:txBody>
      </p:sp>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文档提交情况</a:t>
            </a:r>
          </a:p>
        </p:txBody>
      </p:sp>
      <p:sp>
        <p:nvSpPr>
          <p:cNvPr id="2" name="文本框 1"/>
          <p:cNvSpPr txBox="1"/>
          <p:nvPr/>
        </p:nvSpPr>
        <p:spPr>
          <a:xfrm>
            <a:off x="688839" y="2115630"/>
            <a:ext cx="4680397" cy="369332"/>
          </a:xfrm>
          <a:prstGeom prst="rect">
            <a:avLst/>
          </a:prstGeom>
          <a:noFill/>
        </p:spPr>
        <p:txBody>
          <a:bodyPr wrap="square" rtlCol="0">
            <a:spAutoFit/>
          </a:bodyPr>
          <a:lstStyle/>
          <a:p>
            <a:r>
              <a:rPr lang="en-US" altLang="zh-CN" dirty="0"/>
              <a:t>4</a:t>
            </a:r>
            <a:r>
              <a:rPr lang="zh-CN" altLang="en-US" dirty="0"/>
              <a:t>、总体设计文件提交情况</a:t>
            </a:r>
          </a:p>
        </p:txBody>
      </p:sp>
      <p:pic>
        <p:nvPicPr>
          <p:cNvPr id="6" name="图片 5"/>
          <p:cNvPicPr>
            <a:picLocks noChangeAspect="1"/>
          </p:cNvPicPr>
          <p:nvPr/>
        </p:nvPicPr>
        <p:blipFill>
          <a:blip r:embed="rId3"/>
          <a:stretch>
            <a:fillRect/>
          </a:stretch>
        </p:blipFill>
        <p:spPr>
          <a:xfrm>
            <a:off x="316992" y="2613508"/>
            <a:ext cx="11602552" cy="390525"/>
          </a:xfrm>
          <a:prstGeom prst="rect">
            <a:avLst/>
          </a:prstGeom>
        </p:spPr>
      </p:pic>
      <p:pic>
        <p:nvPicPr>
          <p:cNvPr id="7" name="图片 6">
            <a:extLst>
              <a:ext uri="{FF2B5EF4-FFF2-40B4-BE49-F238E27FC236}">
                <a16:creationId xmlns:a16="http://schemas.microsoft.com/office/drawing/2014/main" id="{DC8A2B21-F318-4E1B-8694-D2179BD229A9}"/>
              </a:ext>
            </a:extLst>
          </p:cNvPr>
          <p:cNvPicPr>
            <a:picLocks noChangeAspect="1"/>
          </p:cNvPicPr>
          <p:nvPr/>
        </p:nvPicPr>
        <p:blipFill>
          <a:blip r:embed="rId4"/>
          <a:stretch>
            <a:fillRect/>
          </a:stretch>
        </p:blipFill>
        <p:spPr>
          <a:xfrm>
            <a:off x="2024159" y="3486150"/>
            <a:ext cx="7639050" cy="26384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6" name="文本框 5"/>
          <p:cNvSpPr txBox="1"/>
          <p:nvPr/>
        </p:nvSpPr>
        <p:spPr>
          <a:xfrm>
            <a:off x="554727" y="1432878"/>
            <a:ext cx="4680397" cy="369332"/>
          </a:xfrm>
          <a:prstGeom prst="rect">
            <a:avLst/>
          </a:prstGeom>
          <a:noFill/>
        </p:spPr>
        <p:txBody>
          <a:bodyPr wrap="square" rtlCol="0">
            <a:spAutoFit/>
          </a:bodyPr>
          <a:lstStyle/>
          <a:p>
            <a:r>
              <a:rPr lang="en-US" altLang="zh-CN" dirty="0"/>
              <a:t>4</a:t>
            </a:r>
            <a:r>
              <a:rPr lang="zh-CN" altLang="en-US" dirty="0"/>
              <a:t>、项目总体设计文档</a:t>
            </a:r>
          </a:p>
        </p:txBody>
      </p:sp>
      <p:sp>
        <p:nvSpPr>
          <p:cNvPr id="10" name="文本框 9"/>
          <p:cNvSpPr txBox="1"/>
          <p:nvPr/>
        </p:nvSpPr>
        <p:spPr>
          <a:xfrm>
            <a:off x="785794" y="2021481"/>
            <a:ext cx="3920318" cy="368300"/>
          </a:xfrm>
          <a:prstGeom prst="rect">
            <a:avLst/>
          </a:prstGeom>
          <a:noFill/>
        </p:spPr>
        <p:txBody>
          <a:bodyPr wrap="square" rtlCol="0">
            <a:spAutoFit/>
          </a:bodyPr>
          <a:lstStyle/>
          <a:p>
            <a:r>
              <a:rPr lang="en-US" altLang="zh-CN" dirty="0"/>
              <a:t>H</a:t>
            </a:r>
            <a:r>
              <a:rPr lang="zh-CN" altLang="en-US" dirty="0"/>
              <a:t>图：</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graphicFrame>
        <p:nvGraphicFramePr>
          <p:cNvPr id="8" name="对象 7"/>
          <p:cNvGraphicFramePr>
            <a:graphicFrameLocks noChangeAspect="1"/>
          </p:cNvGraphicFramePr>
          <p:nvPr/>
        </p:nvGraphicFramePr>
        <p:xfrm>
          <a:off x="2743327" y="1463576"/>
          <a:ext cx="8680450" cy="4668520"/>
        </p:xfrm>
        <a:graphic>
          <a:graphicData uri="http://schemas.openxmlformats.org/presentationml/2006/ole">
            <mc:AlternateContent xmlns:mc="http://schemas.openxmlformats.org/markup-compatibility/2006">
              <mc:Choice xmlns:v="urn:schemas-microsoft-com:vml" Requires="v">
                <p:oleObj spid="_x0000_s49180" name="Visio" r:id="rId4" imgW="7946390" imgH="3142615" progId="Visio.Drawing.15">
                  <p:embed/>
                </p:oleObj>
              </mc:Choice>
              <mc:Fallback>
                <p:oleObj name="Visio" r:id="rId4" imgW="7946390" imgH="3142615" progId="Visio.Drawing.15">
                  <p:embed/>
                  <p:pic>
                    <p:nvPicPr>
                      <p:cNvPr id="0" name="Object 1"/>
                      <p:cNvPicPr>
                        <a:picLocks noChangeAspect="1" noChangeArrowheads="1"/>
                      </p:cNvPicPr>
                      <p:nvPr/>
                    </p:nvPicPr>
                    <p:blipFill>
                      <a:blip r:embed="rId5"/>
                      <a:srcRect/>
                      <a:stretch>
                        <a:fillRect/>
                      </a:stretch>
                    </p:blipFill>
                    <p:spPr bwMode="auto">
                      <a:xfrm>
                        <a:off x="2743327" y="1463576"/>
                        <a:ext cx="8680450" cy="4668520"/>
                      </a:xfrm>
                      <a:prstGeom prst="rect">
                        <a:avLst/>
                      </a:prstGeom>
                      <a:noFill/>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6" name="文本框 5"/>
          <p:cNvSpPr txBox="1"/>
          <p:nvPr/>
        </p:nvSpPr>
        <p:spPr>
          <a:xfrm>
            <a:off x="554727" y="1432878"/>
            <a:ext cx="4680397" cy="369332"/>
          </a:xfrm>
          <a:prstGeom prst="rect">
            <a:avLst/>
          </a:prstGeom>
          <a:noFill/>
        </p:spPr>
        <p:txBody>
          <a:bodyPr wrap="square" rtlCol="0">
            <a:spAutoFit/>
          </a:bodyPr>
          <a:lstStyle/>
          <a:p>
            <a:r>
              <a:rPr lang="en-US" altLang="zh-CN" dirty="0"/>
              <a:t>4</a:t>
            </a:r>
            <a:r>
              <a:rPr lang="zh-CN" altLang="en-US" dirty="0"/>
              <a:t>、项目总体设计文档</a:t>
            </a:r>
          </a:p>
        </p:txBody>
      </p:sp>
      <p:sp>
        <p:nvSpPr>
          <p:cNvPr id="10" name="文本框 9"/>
          <p:cNvSpPr txBox="1"/>
          <p:nvPr/>
        </p:nvSpPr>
        <p:spPr>
          <a:xfrm>
            <a:off x="785794" y="2021481"/>
            <a:ext cx="3920318" cy="368300"/>
          </a:xfrm>
          <a:prstGeom prst="rect">
            <a:avLst/>
          </a:prstGeom>
          <a:noFill/>
        </p:spPr>
        <p:txBody>
          <a:bodyPr wrap="square" rtlCol="0">
            <a:spAutoFit/>
          </a:bodyPr>
          <a:lstStyle/>
          <a:p>
            <a:r>
              <a:rPr lang="en-US" altLang="zh-CN" dirty="0"/>
              <a:t>IPO</a:t>
            </a:r>
            <a:r>
              <a:rPr lang="zh-CN" altLang="en-US" dirty="0"/>
              <a:t>图：</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grpSp>
        <p:nvGrpSpPr>
          <p:cNvPr id="1073742850" name="组合 9"/>
          <p:cNvGrpSpPr/>
          <p:nvPr/>
        </p:nvGrpSpPr>
        <p:grpSpPr>
          <a:xfrm>
            <a:off x="4463415" y="90805"/>
            <a:ext cx="6743700" cy="6486525"/>
            <a:chOff x="5097" y="732"/>
            <a:chExt cx="6057" cy="8231"/>
          </a:xfrm>
        </p:grpSpPr>
        <p:sp>
          <p:nvSpPr>
            <p:cNvPr id="1073742851" name="文本框 1"/>
            <p:cNvSpPr txBox="1"/>
            <p:nvPr/>
          </p:nvSpPr>
          <p:spPr>
            <a:xfrm>
              <a:off x="5097" y="732"/>
              <a:ext cx="6057" cy="8231"/>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pPr algn="ctr"/>
              <a:r>
                <a:rPr lang="zh-CN" altLang="en-US"/>
                <a:t>IPO图</a:t>
              </a:r>
            </a:p>
            <a:p>
              <a:r>
                <a:rPr lang="zh-CN" altLang="en-US"/>
                <a:t>系统：约球           作者：ZUCCGEEK</a:t>
              </a:r>
            </a:p>
            <a:p>
              <a:r>
                <a:rPr lang="zh-CN" altLang="en-US"/>
                <a:t>模块：编辑公告       日期：20190421</a:t>
              </a:r>
            </a:p>
            <a:p>
              <a:r>
                <a:rPr lang="zh-CN" altLang="en-US"/>
                <a:t>编号：1.1</a:t>
              </a:r>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pPr indent="1466850"/>
              <a:endParaRPr lang="zh-CN" altLang="en-US"/>
            </a:p>
            <a:p>
              <a:pPr indent="1466850"/>
              <a:endParaRPr lang="zh-CN" altLang="en-US"/>
            </a:p>
            <a:p>
              <a:pPr indent="1466850"/>
              <a:endParaRPr lang="zh-CN" altLang="en-US"/>
            </a:p>
            <a:p>
              <a:pPr indent="1466850"/>
              <a:endParaRPr lang="zh-CN" altLang="en-US"/>
            </a:p>
            <a:p>
              <a:pPr indent="1466850"/>
              <a:endParaRPr lang="zh-CN" altLang="en-US"/>
            </a:p>
            <a:p>
              <a:endParaRPr lang="zh-CN" altLang="en-US"/>
            </a:p>
            <a:p>
              <a:endParaRPr lang="zh-CN" altLang="en-US"/>
            </a:p>
            <a:p>
              <a:r>
                <a:rPr lang="zh-CN" altLang="en-US"/>
                <a:t>                                注释：</a:t>
              </a:r>
            </a:p>
            <a:p>
              <a:endParaRPr lang="zh-CN" altLang="en-US"/>
            </a:p>
          </p:txBody>
        </p:sp>
        <p:sp>
          <p:nvSpPr>
            <p:cNvPr id="1073742852" name="文本框 2"/>
            <p:cNvSpPr txBox="1"/>
            <p:nvPr/>
          </p:nvSpPr>
          <p:spPr>
            <a:xfrm>
              <a:off x="5553" y="2088"/>
              <a:ext cx="2172" cy="934"/>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被调用：建立公告</a:t>
              </a:r>
            </a:p>
            <a:p>
              <a:endParaRPr lang="zh-CN" altLang="en-US"/>
            </a:p>
          </p:txBody>
        </p:sp>
        <p:sp>
          <p:nvSpPr>
            <p:cNvPr id="1073742853" name="文本框 3"/>
            <p:cNvSpPr txBox="1"/>
            <p:nvPr/>
          </p:nvSpPr>
          <p:spPr>
            <a:xfrm>
              <a:off x="8469" y="2016"/>
              <a:ext cx="2314" cy="1018"/>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调用：修改公告信息、添加公告信息、删除公告</a:t>
              </a:r>
            </a:p>
            <a:p>
              <a:endParaRPr lang="zh-CN" altLang="en-US"/>
            </a:p>
          </p:txBody>
        </p:sp>
        <p:sp>
          <p:nvSpPr>
            <p:cNvPr id="1073742854" name="文本框 4"/>
            <p:cNvSpPr txBox="1"/>
            <p:nvPr/>
          </p:nvSpPr>
          <p:spPr>
            <a:xfrm>
              <a:off x="5541" y="3180"/>
              <a:ext cx="2242" cy="936"/>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输入：球场信息、人员要求</a:t>
              </a:r>
            </a:p>
            <a:p>
              <a:endParaRPr lang="zh-CN" altLang="en-US"/>
            </a:p>
          </p:txBody>
        </p:sp>
        <p:sp>
          <p:nvSpPr>
            <p:cNvPr id="1073742855" name="文本框 5"/>
            <p:cNvSpPr txBox="1"/>
            <p:nvPr/>
          </p:nvSpPr>
          <p:spPr>
            <a:xfrm>
              <a:off x="8481" y="3216"/>
              <a:ext cx="2266" cy="949"/>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输出：更新后的公告</a:t>
              </a:r>
            </a:p>
            <a:p>
              <a:endParaRPr lang="zh-CN" altLang="en-US"/>
            </a:p>
          </p:txBody>
        </p:sp>
        <p:sp>
          <p:nvSpPr>
            <p:cNvPr id="1073742856" name="文本框 6"/>
            <p:cNvSpPr txBox="1"/>
            <p:nvPr/>
          </p:nvSpPr>
          <p:spPr>
            <a:xfrm>
              <a:off x="5541" y="4308"/>
              <a:ext cx="5399" cy="1957"/>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处理：建立公告者进入该功能模块，可对日期、起讫时间、活动地点、报名人数、活动修改进行编辑或直接删除公告。</a:t>
              </a:r>
            </a:p>
            <a:p>
              <a:endParaRPr lang="zh-CN" altLang="en-US"/>
            </a:p>
          </p:txBody>
        </p:sp>
        <p:sp>
          <p:nvSpPr>
            <p:cNvPr id="1073742857" name="文本框 7"/>
            <p:cNvSpPr txBox="1"/>
            <p:nvPr/>
          </p:nvSpPr>
          <p:spPr>
            <a:xfrm>
              <a:off x="5529" y="6792"/>
              <a:ext cx="2901" cy="1426"/>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局部数据元素：</a:t>
              </a:r>
            </a:p>
            <a:p>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6" name="文本框 5"/>
          <p:cNvSpPr txBox="1"/>
          <p:nvPr/>
        </p:nvSpPr>
        <p:spPr>
          <a:xfrm>
            <a:off x="554727" y="1432878"/>
            <a:ext cx="4680397" cy="369332"/>
          </a:xfrm>
          <a:prstGeom prst="rect">
            <a:avLst/>
          </a:prstGeom>
          <a:noFill/>
        </p:spPr>
        <p:txBody>
          <a:bodyPr wrap="square" rtlCol="0">
            <a:spAutoFit/>
          </a:bodyPr>
          <a:lstStyle/>
          <a:p>
            <a:r>
              <a:rPr lang="en-US" altLang="zh-CN" dirty="0"/>
              <a:t>4</a:t>
            </a:r>
            <a:r>
              <a:rPr lang="zh-CN" altLang="en-US" dirty="0"/>
              <a:t>、项目总体设计文档</a:t>
            </a:r>
          </a:p>
        </p:txBody>
      </p:sp>
      <p:sp>
        <p:nvSpPr>
          <p:cNvPr id="10" name="文本框 9"/>
          <p:cNvSpPr txBox="1"/>
          <p:nvPr/>
        </p:nvSpPr>
        <p:spPr>
          <a:xfrm>
            <a:off x="785794" y="2021481"/>
            <a:ext cx="3920318" cy="368300"/>
          </a:xfrm>
          <a:prstGeom prst="rect">
            <a:avLst/>
          </a:prstGeom>
          <a:noFill/>
        </p:spPr>
        <p:txBody>
          <a:bodyPr wrap="square" rtlCol="0">
            <a:spAutoFit/>
          </a:bodyPr>
          <a:lstStyle/>
          <a:p>
            <a:r>
              <a:rPr lang="en-US" altLang="zh-CN" dirty="0"/>
              <a:t>IPO</a:t>
            </a:r>
            <a:r>
              <a:rPr lang="zh-CN" altLang="en-US" dirty="0"/>
              <a:t>图：</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grpSp>
        <p:nvGrpSpPr>
          <p:cNvPr id="1073742868" name="组合 23"/>
          <p:cNvGrpSpPr/>
          <p:nvPr/>
        </p:nvGrpSpPr>
        <p:grpSpPr>
          <a:xfrm>
            <a:off x="4705985" y="-149225"/>
            <a:ext cx="6465570" cy="6818630"/>
            <a:chOff x="3084" y="18936"/>
            <a:chExt cx="6056" cy="8230"/>
          </a:xfrm>
        </p:grpSpPr>
        <p:sp>
          <p:nvSpPr>
            <p:cNvPr id="1073742869" name="文本框 1"/>
            <p:cNvSpPr txBox="1"/>
            <p:nvPr/>
          </p:nvSpPr>
          <p:spPr>
            <a:xfrm>
              <a:off x="3084" y="18936"/>
              <a:ext cx="6057" cy="8231"/>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pPr algn="ctr"/>
              <a:r>
                <a:rPr lang="zh-CN" altLang="en-US"/>
                <a:t>IPO图</a:t>
              </a:r>
            </a:p>
            <a:p>
              <a:r>
                <a:rPr lang="zh-CN" altLang="en-US"/>
                <a:t>系统：约球           作者：ZUCCGEEK</a:t>
              </a:r>
            </a:p>
            <a:p>
              <a:r>
                <a:rPr lang="zh-CN" altLang="en-US"/>
                <a:t>模块：输入地址       日期：20190421</a:t>
              </a:r>
            </a:p>
            <a:p>
              <a:r>
                <a:rPr lang="zh-CN" altLang="en-US"/>
                <a:t>编号：2.1</a:t>
              </a:r>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pPr indent="1466850"/>
              <a:endParaRPr lang="zh-CN" altLang="en-US"/>
            </a:p>
            <a:p>
              <a:pPr indent="1466850"/>
              <a:endParaRPr lang="zh-CN" altLang="en-US"/>
            </a:p>
            <a:p>
              <a:pPr indent="1466850"/>
              <a:endParaRPr lang="zh-CN" altLang="en-US"/>
            </a:p>
            <a:p>
              <a:pPr indent="1466850"/>
              <a:endParaRPr lang="zh-CN" altLang="en-US"/>
            </a:p>
            <a:p>
              <a:pPr indent="1466850"/>
              <a:endParaRPr lang="zh-CN" altLang="en-US"/>
            </a:p>
            <a:p>
              <a:endParaRPr lang="zh-CN" altLang="en-US"/>
            </a:p>
            <a:p>
              <a:endParaRPr lang="zh-CN" altLang="en-US"/>
            </a:p>
            <a:p>
              <a:r>
                <a:rPr lang="zh-CN" altLang="en-US"/>
                <a:t>                                注释：</a:t>
              </a:r>
            </a:p>
            <a:p>
              <a:endParaRPr lang="zh-CN" altLang="en-US"/>
            </a:p>
          </p:txBody>
        </p:sp>
        <p:sp>
          <p:nvSpPr>
            <p:cNvPr id="1073742870" name="文本框 2"/>
            <p:cNvSpPr txBox="1"/>
            <p:nvPr/>
          </p:nvSpPr>
          <p:spPr>
            <a:xfrm>
              <a:off x="3540" y="20292"/>
              <a:ext cx="2172" cy="934"/>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被调用：无</a:t>
              </a:r>
            </a:p>
            <a:p>
              <a:endParaRPr lang="zh-CN" altLang="en-US"/>
            </a:p>
          </p:txBody>
        </p:sp>
        <p:sp>
          <p:nvSpPr>
            <p:cNvPr id="1073742871" name="文本框 3"/>
            <p:cNvSpPr txBox="1"/>
            <p:nvPr/>
          </p:nvSpPr>
          <p:spPr>
            <a:xfrm>
              <a:off x="6456" y="20220"/>
              <a:ext cx="2314" cy="1018"/>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调用：无</a:t>
              </a:r>
            </a:p>
            <a:p>
              <a:endParaRPr lang="zh-CN" altLang="en-US"/>
            </a:p>
          </p:txBody>
        </p:sp>
        <p:sp>
          <p:nvSpPr>
            <p:cNvPr id="1073742872" name="文本框 4"/>
            <p:cNvSpPr txBox="1"/>
            <p:nvPr/>
          </p:nvSpPr>
          <p:spPr>
            <a:xfrm>
              <a:off x="3528" y="21384"/>
              <a:ext cx="2242" cy="936"/>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输入：球场模糊或完整地址</a:t>
              </a:r>
            </a:p>
            <a:p>
              <a:endParaRPr lang="zh-CN" altLang="en-US"/>
            </a:p>
          </p:txBody>
        </p:sp>
        <p:sp>
          <p:nvSpPr>
            <p:cNvPr id="1073742873" name="文本框 5"/>
            <p:cNvSpPr txBox="1"/>
            <p:nvPr/>
          </p:nvSpPr>
          <p:spPr>
            <a:xfrm>
              <a:off x="6468" y="21420"/>
              <a:ext cx="2266" cy="949"/>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输出：所寻地址附近球场气泡</a:t>
              </a:r>
            </a:p>
            <a:p>
              <a:endParaRPr lang="zh-CN" altLang="en-US"/>
            </a:p>
          </p:txBody>
        </p:sp>
        <p:sp>
          <p:nvSpPr>
            <p:cNvPr id="1073742874" name="文本框 6"/>
            <p:cNvSpPr txBox="1"/>
            <p:nvPr/>
          </p:nvSpPr>
          <p:spPr>
            <a:xfrm>
              <a:off x="3528" y="22512"/>
              <a:ext cx="5399" cy="1957"/>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处理：加入公告者进入该功能模块，点击地图上所出现的气泡，加入群组。</a:t>
              </a:r>
            </a:p>
            <a:p>
              <a:endParaRPr lang="zh-CN" altLang="en-US"/>
            </a:p>
          </p:txBody>
        </p:sp>
        <p:sp>
          <p:nvSpPr>
            <p:cNvPr id="1073742875" name="文本框 7"/>
            <p:cNvSpPr txBox="1"/>
            <p:nvPr/>
          </p:nvSpPr>
          <p:spPr>
            <a:xfrm>
              <a:off x="3516" y="24996"/>
              <a:ext cx="2901" cy="1426"/>
            </a:xfrm>
            <a:prstGeom prst="rect">
              <a:avLst/>
            </a:prstGeom>
            <a:solidFill>
              <a:srgbClr val="FFFFFF"/>
            </a:solidFill>
            <a:ln w="6350" cap="flat" cmpd="sng">
              <a:solidFill>
                <a:srgbClr val="000000"/>
              </a:solidFill>
              <a:prstDash val="solid"/>
              <a:miter/>
              <a:headEnd type="none" w="med" len="med"/>
              <a:tailEnd type="none" w="med" len="med"/>
            </a:ln>
          </p:spPr>
          <p:txBody>
            <a:bodyPr wrap="square"/>
            <a:lstStyle/>
            <a:p>
              <a:r>
                <a:rPr lang="zh-CN" altLang="en-US"/>
                <a:t>局部数据元素：</a:t>
              </a:r>
            </a:p>
            <a:p>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6" name="文本框 5"/>
          <p:cNvSpPr txBox="1"/>
          <p:nvPr/>
        </p:nvSpPr>
        <p:spPr>
          <a:xfrm>
            <a:off x="554727" y="1432878"/>
            <a:ext cx="4680397" cy="369332"/>
          </a:xfrm>
          <a:prstGeom prst="rect">
            <a:avLst/>
          </a:prstGeom>
          <a:noFill/>
        </p:spPr>
        <p:txBody>
          <a:bodyPr wrap="square" rtlCol="0">
            <a:spAutoFit/>
          </a:bodyPr>
          <a:lstStyle/>
          <a:p>
            <a:r>
              <a:rPr lang="en-US" altLang="zh-CN" dirty="0"/>
              <a:t>4</a:t>
            </a:r>
            <a:r>
              <a:rPr lang="zh-CN" altLang="en-US" dirty="0"/>
              <a:t>、项目总体设计文档</a:t>
            </a:r>
          </a:p>
        </p:txBody>
      </p:sp>
      <p:sp>
        <p:nvSpPr>
          <p:cNvPr id="10" name="文本框 9"/>
          <p:cNvSpPr txBox="1"/>
          <p:nvPr/>
        </p:nvSpPr>
        <p:spPr>
          <a:xfrm>
            <a:off x="785794" y="2021481"/>
            <a:ext cx="3920318" cy="369332"/>
          </a:xfrm>
          <a:prstGeom prst="rect">
            <a:avLst/>
          </a:prstGeom>
          <a:noFill/>
        </p:spPr>
        <p:txBody>
          <a:bodyPr wrap="square" rtlCol="0">
            <a:spAutoFit/>
          </a:bodyPr>
          <a:lstStyle/>
          <a:p>
            <a:r>
              <a:rPr lang="zh-CN" altLang="en-US" dirty="0"/>
              <a:t>业务流图：</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9" name="Rectangle 4"/>
          <p:cNvSpPr>
            <a:spLocks noChangeArrowheads="1"/>
          </p:cNvSpPr>
          <p:nvPr/>
        </p:nvSpPr>
        <p:spPr bwMode="auto">
          <a:xfrm>
            <a:off x="3094846" y="268223"/>
            <a:ext cx="16605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graphicFrame>
        <p:nvGraphicFramePr>
          <p:cNvPr id="12" name="对象 11"/>
          <p:cNvGraphicFramePr>
            <a:graphicFrameLocks noChangeAspect="1"/>
          </p:cNvGraphicFramePr>
          <p:nvPr/>
        </p:nvGraphicFramePr>
        <p:xfrm>
          <a:off x="3094846" y="268224"/>
          <a:ext cx="8302752" cy="6268146"/>
        </p:xfrm>
        <a:graphic>
          <a:graphicData uri="http://schemas.openxmlformats.org/presentationml/2006/ole">
            <mc:AlternateContent xmlns:mc="http://schemas.openxmlformats.org/markup-compatibility/2006">
              <mc:Choice xmlns:v="urn:schemas-microsoft-com:vml" Requires="v">
                <p:oleObj spid="_x0000_s52254" name="Visio" r:id="rId4" imgW="8352155" imgH="5834380" progId="Visio.Drawing.15">
                  <p:embed/>
                </p:oleObj>
              </mc:Choice>
              <mc:Fallback>
                <p:oleObj name="Visio" r:id="rId4" imgW="8352155" imgH="5834380" progId="Visio.Drawing.15">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94846" y="268224"/>
                        <a:ext cx="8302752" cy="6268146"/>
                      </a:xfrm>
                      <a:prstGeom prst="rect">
                        <a:avLst/>
                      </a:prstGeom>
                      <a:noFill/>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7" y="1165580"/>
            <a:ext cx="10392355" cy="523220"/>
          </a:xfrm>
          <a:prstGeom prst="rect">
            <a:avLst/>
          </a:prstGeom>
          <a:noFill/>
        </p:spPr>
        <p:txBody>
          <a:bodyPr wrap="square" rtlCol="0">
            <a:spAutoFit/>
          </a:bodyPr>
          <a:lstStyle/>
          <a:p>
            <a:r>
              <a:rPr lang="zh-CN" altLang="en-US" sz="2800" b="1" dirty="0">
                <a:solidFill>
                  <a:schemeClr val="accent2"/>
                </a:solidFill>
                <a:sym typeface="+mn-ea"/>
              </a:rPr>
              <a:t>小组文档提交情况（此处引用的是组长抄送给组员的发送记录）</a:t>
            </a:r>
            <a:endParaRPr lang="en-US" altLang="zh-CN" sz="2800" b="1" dirty="0">
              <a:solidFill>
                <a:schemeClr val="accent2"/>
              </a:solidFill>
              <a:sym typeface="+mn-ea"/>
            </a:endParaRPr>
          </a:p>
        </p:txBody>
      </p:sp>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文档提交情况</a:t>
            </a:r>
          </a:p>
        </p:txBody>
      </p:sp>
      <p:sp>
        <p:nvSpPr>
          <p:cNvPr id="2" name="文本框 1"/>
          <p:cNvSpPr txBox="1"/>
          <p:nvPr/>
        </p:nvSpPr>
        <p:spPr>
          <a:xfrm>
            <a:off x="688839" y="1930964"/>
            <a:ext cx="4680397" cy="369332"/>
          </a:xfrm>
          <a:prstGeom prst="rect">
            <a:avLst/>
          </a:prstGeom>
          <a:noFill/>
        </p:spPr>
        <p:txBody>
          <a:bodyPr wrap="square" rtlCol="0">
            <a:spAutoFit/>
          </a:bodyPr>
          <a:lstStyle/>
          <a:p>
            <a:r>
              <a:rPr lang="en-US" altLang="zh-CN" dirty="0"/>
              <a:t>5</a:t>
            </a:r>
            <a:r>
              <a:rPr lang="zh-CN" altLang="en-US" dirty="0"/>
              <a:t>、详细设计文档提交情况</a:t>
            </a:r>
          </a:p>
        </p:txBody>
      </p:sp>
      <p:pic>
        <p:nvPicPr>
          <p:cNvPr id="7" name="图片 6"/>
          <p:cNvPicPr>
            <a:picLocks noChangeAspect="1"/>
          </p:cNvPicPr>
          <p:nvPr/>
        </p:nvPicPr>
        <p:blipFill>
          <a:blip r:embed="rId3"/>
          <a:stretch>
            <a:fillRect/>
          </a:stretch>
        </p:blipFill>
        <p:spPr>
          <a:xfrm>
            <a:off x="785794" y="2696878"/>
            <a:ext cx="11077022" cy="716882"/>
          </a:xfrm>
          <a:prstGeom prst="rect">
            <a:avLst/>
          </a:prstGeom>
        </p:spPr>
      </p:pic>
      <p:pic>
        <p:nvPicPr>
          <p:cNvPr id="6" name="图片 5">
            <a:extLst>
              <a:ext uri="{FF2B5EF4-FFF2-40B4-BE49-F238E27FC236}">
                <a16:creationId xmlns:a16="http://schemas.microsoft.com/office/drawing/2014/main" id="{872D0E51-8C7A-4EA0-B3C9-8FA35F7F0BC3}"/>
              </a:ext>
            </a:extLst>
          </p:cNvPr>
          <p:cNvPicPr>
            <a:picLocks noChangeAspect="1"/>
          </p:cNvPicPr>
          <p:nvPr/>
        </p:nvPicPr>
        <p:blipFill>
          <a:blip r:embed="rId4"/>
          <a:stretch>
            <a:fillRect/>
          </a:stretch>
        </p:blipFill>
        <p:spPr>
          <a:xfrm>
            <a:off x="2190846" y="3738250"/>
            <a:ext cx="7867554" cy="26860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9" name="Rectangle 4"/>
          <p:cNvSpPr>
            <a:spLocks noChangeArrowheads="1"/>
          </p:cNvSpPr>
          <p:nvPr/>
        </p:nvSpPr>
        <p:spPr bwMode="auto">
          <a:xfrm>
            <a:off x="3094846" y="268223"/>
            <a:ext cx="16605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文本框 12"/>
          <p:cNvSpPr txBox="1"/>
          <p:nvPr/>
        </p:nvSpPr>
        <p:spPr>
          <a:xfrm>
            <a:off x="688839" y="1529684"/>
            <a:ext cx="4680397" cy="369332"/>
          </a:xfrm>
          <a:prstGeom prst="rect">
            <a:avLst/>
          </a:prstGeom>
          <a:noFill/>
        </p:spPr>
        <p:txBody>
          <a:bodyPr wrap="square" rtlCol="0">
            <a:spAutoFit/>
          </a:bodyPr>
          <a:lstStyle/>
          <a:p>
            <a:r>
              <a:rPr lang="en-US" altLang="zh-CN" dirty="0"/>
              <a:t>5</a:t>
            </a:r>
            <a:r>
              <a:rPr lang="zh-CN" altLang="en-US" dirty="0"/>
              <a:t>、详细设计文档</a:t>
            </a:r>
          </a:p>
        </p:txBody>
      </p:sp>
      <p:sp>
        <p:nvSpPr>
          <p:cNvPr id="2" name="文本框 1"/>
          <p:cNvSpPr txBox="1"/>
          <p:nvPr/>
        </p:nvSpPr>
        <p:spPr>
          <a:xfrm>
            <a:off x="322489" y="2093452"/>
            <a:ext cx="2309052" cy="369332"/>
          </a:xfrm>
          <a:prstGeom prst="rect">
            <a:avLst/>
          </a:prstGeom>
          <a:noFill/>
        </p:spPr>
        <p:txBody>
          <a:bodyPr wrap="square" rtlCol="0">
            <a:spAutoFit/>
          </a:bodyPr>
          <a:lstStyle/>
          <a:p>
            <a:r>
              <a:rPr lang="zh-CN" altLang="en-US" dirty="0"/>
              <a:t>数据库设计：</a:t>
            </a:r>
          </a:p>
        </p:txBody>
      </p:sp>
      <p:sp>
        <p:nvSpPr>
          <p:cNvPr id="3" name="矩形 2"/>
          <p:cNvSpPr/>
          <p:nvPr/>
        </p:nvSpPr>
        <p:spPr>
          <a:xfrm>
            <a:off x="2321236" y="2139618"/>
            <a:ext cx="6096000" cy="646331"/>
          </a:xfrm>
          <a:prstGeom prst="rect">
            <a:avLst/>
          </a:prstGeom>
        </p:spPr>
        <p:txBody>
          <a:bodyPr>
            <a:spAutoFit/>
          </a:bodyPr>
          <a:lstStyle/>
          <a:p>
            <a:pPr algn="just">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基于微信小程序云开发的</a:t>
            </a:r>
            <a:r>
              <a:rPr lang="en-US" altLang="zh-CN" kern="100" dirty="0" err="1">
                <a:latin typeface="Calibri" panose="020F0502020204030204" pitchFamily="34" charset="0"/>
                <a:ea typeface="宋体" panose="02010600030101010101" pitchFamily="2" charset="-122"/>
                <a:cs typeface="Times New Roman" panose="02020603050405020304" pitchFamily="18" charset="0"/>
              </a:rPr>
              <a:t>json</a:t>
            </a:r>
            <a:r>
              <a:rPr lang="zh-CN" altLang="zh-CN" kern="100" dirty="0">
                <a:latin typeface="Calibri" panose="020F0502020204030204" pitchFamily="34" charset="0"/>
                <a:ea typeface="宋体" panose="02010600030101010101" pitchFamily="2" charset="-122"/>
                <a:cs typeface="Times New Roman" panose="02020603050405020304" pitchFamily="18" charset="0"/>
              </a:rPr>
              <a:t>数据库</a:t>
            </a:r>
          </a:p>
          <a:p>
            <a:pPr algn="just">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数据表：</a:t>
            </a:r>
          </a:p>
        </p:txBody>
      </p:sp>
      <p:sp>
        <p:nvSpPr>
          <p:cNvPr id="16" name="Rectangle 2"/>
          <p:cNvSpPr>
            <a:spLocks noChangeArrowheads="1"/>
          </p:cNvSpPr>
          <p:nvPr/>
        </p:nvSpPr>
        <p:spPr bwMode="auto">
          <a:xfrm>
            <a:off x="773837" y="3245551"/>
            <a:ext cx="183312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Calibri" panose="020F0502020204030204" pitchFamily="34" charset="0"/>
              </a:rPr>
              <a:t>用户：</a:t>
            </a:r>
            <a:endParaRPr kumimoji="0" lang="zh-CN" altLang="zh-CN" sz="4000" b="0" i="0" u="none" strike="noStrike" cap="none" normalizeH="0" baseline="0" dirty="0">
              <a:ln>
                <a:noFill/>
              </a:ln>
              <a:solidFill>
                <a:schemeClr val="tx1"/>
              </a:solidFill>
              <a:effectLst/>
              <a:latin typeface="Arial" panose="020B0604020202020204" pitchFamily="34" charset="0"/>
            </a:endParaRPr>
          </a:p>
        </p:txBody>
      </p:sp>
      <p:graphicFrame>
        <p:nvGraphicFramePr>
          <p:cNvPr id="6" name="表格 5"/>
          <p:cNvGraphicFramePr>
            <a:graphicFrameLocks noGrp="1"/>
          </p:cNvGraphicFramePr>
          <p:nvPr/>
        </p:nvGraphicFramePr>
        <p:xfrm>
          <a:off x="3637914" y="2715801"/>
          <a:ext cx="5883274" cy="3680460"/>
        </p:xfrm>
        <a:graphic>
          <a:graphicData uri="http://schemas.openxmlformats.org/drawingml/2006/table">
            <a:tbl>
              <a:tblPr>
                <a:tableStyleId>{5C22544A-7EE6-4342-B048-85BDC9FD1C3A}</a:tableStyleId>
              </a:tblPr>
              <a:tblGrid>
                <a:gridCol w="840172">
                  <a:extLst>
                    <a:ext uri="{9D8B030D-6E8A-4147-A177-3AD203B41FA5}">
                      <a16:colId xmlns:a16="http://schemas.microsoft.com/office/drawing/2014/main" val="20000"/>
                    </a:ext>
                  </a:extLst>
                </a:gridCol>
                <a:gridCol w="840172">
                  <a:extLst>
                    <a:ext uri="{9D8B030D-6E8A-4147-A177-3AD203B41FA5}">
                      <a16:colId xmlns:a16="http://schemas.microsoft.com/office/drawing/2014/main" val="20001"/>
                    </a:ext>
                  </a:extLst>
                </a:gridCol>
                <a:gridCol w="840172">
                  <a:extLst>
                    <a:ext uri="{9D8B030D-6E8A-4147-A177-3AD203B41FA5}">
                      <a16:colId xmlns:a16="http://schemas.microsoft.com/office/drawing/2014/main" val="20002"/>
                    </a:ext>
                  </a:extLst>
                </a:gridCol>
                <a:gridCol w="840172">
                  <a:extLst>
                    <a:ext uri="{9D8B030D-6E8A-4147-A177-3AD203B41FA5}">
                      <a16:colId xmlns:a16="http://schemas.microsoft.com/office/drawing/2014/main" val="20003"/>
                    </a:ext>
                  </a:extLst>
                </a:gridCol>
                <a:gridCol w="840862">
                  <a:extLst>
                    <a:ext uri="{9D8B030D-6E8A-4147-A177-3AD203B41FA5}">
                      <a16:colId xmlns:a16="http://schemas.microsoft.com/office/drawing/2014/main" val="20004"/>
                    </a:ext>
                  </a:extLst>
                </a:gridCol>
                <a:gridCol w="840862">
                  <a:extLst>
                    <a:ext uri="{9D8B030D-6E8A-4147-A177-3AD203B41FA5}">
                      <a16:colId xmlns:a16="http://schemas.microsoft.com/office/drawing/2014/main" val="20005"/>
                    </a:ext>
                  </a:extLst>
                </a:gridCol>
                <a:gridCol w="840862">
                  <a:extLst>
                    <a:ext uri="{9D8B030D-6E8A-4147-A177-3AD203B41FA5}">
                      <a16:colId xmlns:a16="http://schemas.microsoft.com/office/drawing/2014/main" val="20006"/>
                    </a:ext>
                  </a:extLst>
                </a:gridCol>
              </a:tblGrid>
              <a:tr h="0">
                <a:tc>
                  <a:txBody>
                    <a:bodyPr/>
                    <a:lstStyle/>
                    <a:p>
                      <a:pPr algn="just">
                        <a:spcAft>
                          <a:spcPts val="0"/>
                        </a:spcAft>
                      </a:pPr>
                      <a:r>
                        <a:rPr lang="zh-CN" sz="1050" kern="100">
                          <a:effectLst/>
                        </a:rPr>
                        <a:t>主码</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列名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数据类型</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宽度</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小数位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空否</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备注</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0">
                <a:tc>
                  <a:txBody>
                    <a:bodyPr/>
                    <a:lstStyle/>
                    <a:p>
                      <a:pPr algn="just">
                        <a:spcAft>
                          <a:spcPts val="0"/>
                        </a:spcAft>
                      </a:pPr>
                      <a:r>
                        <a:rPr lang="en-US" sz="1050" kern="100">
                          <a:effectLst/>
                        </a:rPr>
                        <a:t>Pk</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_Id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N</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a:t>
                      </a:r>
                      <a:r>
                        <a:rPr lang="en-US" sz="1050" kern="100">
                          <a:effectLst/>
                        </a:rPr>
                        <a:t>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Openid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用户编号</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avatarUrl</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用户头像</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City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用户城市</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Country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用户国家</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Cp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用户常用位置</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Gender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用户性别</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7"/>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Height</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用户身高</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8"/>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language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用户语言</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9"/>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Locateid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地址</a:t>
                      </a:r>
                      <a:r>
                        <a:rPr lang="en-US" sz="1050" kern="100">
                          <a:effectLst/>
                        </a:rPr>
                        <a:t>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10"/>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nickName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用户昵称</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11"/>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Province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用户省份</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12"/>
                  </a:ext>
                </a:extLst>
              </a:tr>
              <a:tr h="0">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Sym</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Int</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dirty="0">
                          <a:effectLst/>
                        </a:rPr>
                        <a:t>0</a:t>
                      </a:r>
                      <a:r>
                        <a:rPr lang="zh-CN" sz="1050" kern="100" dirty="0">
                          <a:effectLst/>
                        </a:rPr>
                        <a:t>是没有加入</a:t>
                      </a:r>
                      <a:r>
                        <a:rPr lang="en-US" sz="1050" kern="100" dirty="0">
                          <a:effectLst/>
                        </a:rPr>
                        <a:t>/</a:t>
                      </a:r>
                      <a:r>
                        <a:rPr lang="zh-CN" sz="1050" kern="100" dirty="0">
                          <a:effectLst/>
                        </a:rPr>
                        <a:t>创建任何公告</a:t>
                      </a:r>
                    </a:p>
                    <a:p>
                      <a:pPr algn="just">
                        <a:spcAft>
                          <a:spcPts val="0"/>
                        </a:spcAft>
                      </a:pPr>
                      <a:r>
                        <a:rPr lang="en-US" sz="1050" kern="100" dirty="0">
                          <a:effectLst/>
                        </a:rPr>
                        <a:t>1</a:t>
                      </a:r>
                      <a:r>
                        <a:rPr lang="zh-CN" sz="1050" kern="100" dirty="0">
                          <a:effectLst/>
                        </a:rPr>
                        <a:t>作为创建者创建了公告</a:t>
                      </a:r>
                    </a:p>
                    <a:p>
                      <a:pPr algn="just">
                        <a:spcAft>
                          <a:spcPts val="0"/>
                        </a:spcAft>
                      </a:pPr>
                      <a:r>
                        <a:rPr lang="en-US" sz="1050" kern="100" dirty="0">
                          <a:effectLst/>
                        </a:rPr>
                        <a:t>2</a:t>
                      </a:r>
                      <a:r>
                        <a:rPr lang="zh-CN" sz="1050" kern="100" dirty="0">
                          <a:effectLst/>
                        </a:rPr>
                        <a:t>作为加入者加入了公告</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13"/>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9" name="Rectangle 4"/>
          <p:cNvSpPr>
            <a:spLocks noChangeArrowheads="1"/>
          </p:cNvSpPr>
          <p:nvPr/>
        </p:nvSpPr>
        <p:spPr bwMode="auto">
          <a:xfrm>
            <a:off x="3094846" y="268223"/>
            <a:ext cx="16605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文本框 12"/>
          <p:cNvSpPr txBox="1"/>
          <p:nvPr/>
        </p:nvSpPr>
        <p:spPr>
          <a:xfrm>
            <a:off x="688839" y="1529684"/>
            <a:ext cx="4680397" cy="369332"/>
          </a:xfrm>
          <a:prstGeom prst="rect">
            <a:avLst/>
          </a:prstGeom>
          <a:noFill/>
        </p:spPr>
        <p:txBody>
          <a:bodyPr wrap="square" rtlCol="0">
            <a:spAutoFit/>
          </a:bodyPr>
          <a:lstStyle/>
          <a:p>
            <a:r>
              <a:rPr lang="en-US" altLang="zh-CN" dirty="0"/>
              <a:t>5</a:t>
            </a:r>
            <a:r>
              <a:rPr lang="zh-CN" altLang="en-US" dirty="0"/>
              <a:t>、详细设计文档</a:t>
            </a:r>
          </a:p>
        </p:txBody>
      </p:sp>
      <p:sp>
        <p:nvSpPr>
          <p:cNvPr id="2" name="文本框 1"/>
          <p:cNvSpPr txBox="1"/>
          <p:nvPr/>
        </p:nvSpPr>
        <p:spPr>
          <a:xfrm>
            <a:off x="322489" y="2093452"/>
            <a:ext cx="2309052" cy="369332"/>
          </a:xfrm>
          <a:prstGeom prst="rect">
            <a:avLst/>
          </a:prstGeom>
          <a:noFill/>
        </p:spPr>
        <p:txBody>
          <a:bodyPr wrap="square" rtlCol="0">
            <a:spAutoFit/>
          </a:bodyPr>
          <a:lstStyle/>
          <a:p>
            <a:r>
              <a:rPr lang="zh-CN" altLang="en-US" dirty="0"/>
              <a:t>数据库设计：</a:t>
            </a:r>
          </a:p>
        </p:txBody>
      </p:sp>
      <p:sp>
        <p:nvSpPr>
          <p:cNvPr id="3" name="矩形 2"/>
          <p:cNvSpPr/>
          <p:nvPr/>
        </p:nvSpPr>
        <p:spPr>
          <a:xfrm>
            <a:off x="2321236" y="2139618"/>
            <a:ext cx="6096000" cy="646331"/>
          </a:xfrm>
          <a:prstGeom prst="rect">
            <a:avLst/>
          </a:prstGeom>
        </p:spPr>
        <p:txBody>
          <a:bodyPr>
            <a:spAutoFit/>
          </a:bodyPr>
          <a:lstStyle/>
          <a:p>
            <a:pPr algn="just">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基于微信小程序云开发的</a:t>
            </a:r>
            <a:r>
              <a:rPr lang="en-US" altLang="zh-CN" kern="100" dirty="0" err="1">
                <a:latin typeface="Calibri" panose="020F0502020204030204" pitchFamily="34" charset="0"/>
                <a:ea typeface="宋体" panose="02010600030101010101" pitchFamily="2" charset="-122"/>
                <a:cs typeface="Times New Roman" panose="02020603050405020304" pitchFamily="18" charset="0"/>
              </a:rPr>
              <a:t>json</a:t>
            </a:r>
            <a:r>
              <a:rPr lang="zh-CN" altLang="zh-CN" kern="100" dirty="0">
                <a:latin typeface="Calibri" panose="020F0502020204030204" pitchFamily="34" charset="0"/>
                <a:ea typeface="宋体" panose="02010600030101010101" pitchFamily="2" charset="-122"/>
                <a:cs typeface="Times New Roman" panose="02020603050405020304" pitchFamily="18" charset="0"/>
              </a:rPr>
              <a:t>数据库</a:t>
            </a:r>
          </a:p>
          <a:p>
            <a:pPr algn="just">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数据表：</a:t>
            </a:r>
          </a:p>
        </p:txBody>
      </p:sp>
      <p:sp>
        <p:nvSpPr>
          <p:cNvPr id="16" name="Rectangle 2"/>
          <p:cNvSpPr>
            <a:spLocks noChangeArrowheads="1"/>
          </p:cNvSpPr>
          <p:nvPr/>
        </p:nvSpPr>
        <p:spPr bwMode="auto">
          <a:xfrm>
            <a:off x="785267" y="3244281"/>
            <a:ext cx="183312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en-US"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Calibri" panose="020F0502020204030204" pitchFamily="34" charset="0"/>
              </a:rPr>
              <a:t>球场</a:t>
            </a:r>
            <a:r>
              <a:rPr kumimoji="0" lang="zh-CN" altLang="zh-CN"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Calibri" panose="020F0502020204030204" pitchFamily="34" charset="0"/>
              </a:rPr>
              <a:t>：</a:t>
            </a:r>
            <a:endParaRPr kumimoji="0" lang="zh-CN" altLang="zh-CN" sz="4000" b="0" i="0" u="none" strike="noStrike" cap="none" normalizeH="0" baseline="0" dirty="0">
              <a:ln>
                <a:noFill/>
              </a:ln>
              <a:solidFill>
                <a:schemeClr val="tx1"/>
              </a:solidFill>
              <a:effectLst/>
              <a:latin typeface="Arial" panose="020B0604020202020204" pitchFamily="34" charset="0"/>
            </a:endParaRPr>
          </a:p>
        </p:txBody>
      </p:sp>
      <p:graphicFrame>
        <p:nvGraphicFramePr>
          <p:cNvPr id="6" name="表格 5"/>
          <p:cNvGraphicFramePr>
            <a:graphicFrameLocks noGrp="1"/>
          </p:cNvGraphicFramePr>
          <p:nvPr/>
        </p:nvGraphicFramePr>
        <p:xfrm>
          <a:off x="3094846" y="3244281"/>
          <a:ext cx="7824471" cy="2819928"/>
        </p:xfrm>
        <a:graphic>
          <a:graphicData uri="http://schemas.openxmlformats.org/drawingml/2006/table">
            <a:tbl>
              <a:tblPr>
                <a:tableStyleId>{5C22544A-7EE6-4342-B048-85BDC9FD1C3A}</a:tableStyleId>
              </a:tblPr>
              <a:tblGrid>
                <a:gridCol w="1111097">
                  <a:extLst>
                    <a:ext uri="{9D8B030D-6E8A-4147-A177-3AD203B41FA5}">
                      <a16:colId xmlns:a16="http://schemas.microsoft.com/office/drawing/2014/main" val="20000"/>
                    </a:ext>
                  </a:extLst>
                </a:gridCol>
                <a:gridCol w="1147797">
                  <a:extLst>
                    <a:ext uri="{9D8B030D-6E8A-4147-A177-3AD203B41FA5}">
                      <a16:colId xmlns:a16="http://schemas.microsoft.com/office/drawing/2014/main" val="20001"/>
                    </a:ext>
                  </a:extLst>
                </a:gridCol>
                <a:gridCol w="1114767">
                  <a:extLst>
                    <a:ext uri="{9D8B030D-6E8A-4147-A177-3AD203B41FA5}">
                      <a16:colId xmlns:a16="http://schemas.microsoft.com/office/drawing/2014/main" val="20002"/>
                    </a:ext>
                  </a:extLst>
                </a:gridCol>
                <a:gridCol w="1112014">
                  <a:extLst>
                    <a:ext uri="{9D8B030D-6E8A-4147-A177-3AD203B41FA5}">
                      <a16:colId xmlns:a16="http://schemas.microsoft.com/office/drawing/2014/main" val="20003"/>
                    </a:ext>
                  </a:extLst>
                </a:gridCol>
                <a:gridCol w="1112932">
                  <a:extLst>
                    <a:ext uri="{9D8B030D-6E8A-4147-A177-3AD203B41FA5}">
                      <a16:colId xmlns:a16="http://schemas.microsoft.com/office/drawing/2014/main" val="20004"/>
                    </a:ext>
                  </a:extLst>
                </a:gridCol>
                <a:gridCol w="1112932">
                  <a:extLst>
                    <a:ext uri="{9D8B030D-6E8A-4147-A177-3AD203B41FA5}">
                      <a16:colId xmlns:a16="http://schemas.microsoft.com/office/drawing/2014/main" val="20005"/>
                    </a:ext>
                  </a:extLst>
                </a:gridCol>
                <a:gridCol w="1112932">
                  <a:extLst>
                    <a:ext uri="{9D8B030D-6E8A-4147-A177-3AD203B41FA5}">
                      <a16:colId xmlns:a16="http://schemas.microsoft.com/office/drawing/2014/main" val="20006"/>
                    </a:ext>
                  </a:extLst>
                </a:gridCol>
              </a:tblGrid>
              <a:tr h="234994">
                <a:tc>
                  <a:txBody>
                    <a:bodyPr/>
                    <a:lstStyle/>
                    <a:p>
                      <a:pPr algn="just">
                        <a:spcAft>
                          <a:spcPts val="0"/>
                        </a:spcAft>
                      </a:pPr>
                      <a:r>
                        <a:rPr lang="zh-CN" sz="1050" kern="100">
                          <a:effectLst/>
                        </a:rPr>
                        <a:t>主码</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列名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数据类型</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宽度</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小数位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空否</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备注</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234994">
                <a:tc>
                  <a:txBody>
                    <a:bodyPr/>
                    <a:lstStyle/>
                    <a:p>
                      <a:pPr algn="just">
                        <a:spcAft>
                          <a:spcPts val="0"/>
                        </a:spcAft>
                      </a:pPr>
                      <a:r>
                        <a:rPr lang="en-US" sz="1050" kern="100">
                          <a:effectLst/>
                        </a:rPr>
                        <a:t>Pk</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_Id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N</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a:t>
                      </a:r>
                      <a:r>
                        <a:rPr lang="en-US" sz="1050" kern="100">
                          <a:effectLst/>
                        </a:rPr>
                        <a:t>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234994">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Openid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用户编号</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234994">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Date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date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球约时间</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234994">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Descroption</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球约地点</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234994">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Details</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球约细节</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234994">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球约</a:t>
                      </a:r>
                      <a:r>
                        <a:rPr lang="en-US" sz="1050" kern="100">
                          <a:effectLst/>
                        </a:rPr>
                        <a:t>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r h="234994">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Latitude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地点经度</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7"/>
                  </a:ext>
                </a:extLst>
              </a:tr>
              <a:tr h="234994">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longitude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地点纬度</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8"/>
                  </a:ext>
                </a:extLst>
              </a:tr>
              <a:tr h="234994">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people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Varchar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最大人数</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9"/>
                  </a:ext>
                </a:extLst>
              </a:tr>
              <a:tr h="234994">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People_num</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Int</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已加入人数</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10"/>
                  </a:ext>
                </a:extLst>
              </a:tr>
              <a:tr h="234994">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time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date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dirty="0">
                          <a:effectLst/>
                        </a:rPr>
                        <a:t>时间</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11"/>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1754326"/>
          </a:xfrm>
          <a:prstGeom prst="rect">
            <a:avLst/>
          </a:prstGeom>
          <a:noFill/>
        </p:spPr>
        <p:txBody>
          <a:bodyPr wrap="square" rtlCol="0">
            <a:spAutoFit/>
          </a:bodyPr>
          <a:lstStyle/>
          <a:p>
            <a:r>
              <a:rPr lang="en-US" altLang="zh-CN" sz="5400" b="1" dirty="0">
                <a:solidFill>
                  <a:schemeClr val="bg1"/>
                </a:solidFill>
              </a:rPr>
              <a:t>Part 01</a:t>
            </a:r>
          </a:p>
          <a:p>
            <a:r>
              <a:rPr lang="zh-CN" altLang="en-US" sz="5400" dirty="0"/>
              <a:t>项目进度表及实现情况</a:t>
            </a: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2721190" y="2246650"/>
          <a:ext cx="6099421" cy="1935058"/>
        </p:xfrm>
        <a:graphic>
          <a:graphicData uri="http://schemas.openxmlformats.org/drawingml/2006/table">
            <a:tbl>
              <a:tblPr>
                <a:tableStyleId>{5C22544A-7EE6-4342-B048-85BDC9FD1C3A}</a:tableStyleId>
              </a:tblPr>
              <a:tblGrid>
                <a:gridCol w="871039">
                  <a:extLst>
                    <a:ext uri="{9D8B030D-6E8A-4147-A177-3AD203B41FA5}">
                      <a16:colId xmlns:a16="http://schemas.microsoft.com/office/drawing/2014/main" val="20000"/>
                    </a:ext>
                  </a:extLst>
                </a:gridCol>
                <a:gridCol w="871039">
                  <a:extLst>
                    <a:ext uri="{9D8B030D-6E8A-4147-A177-3AD203B41FA5}">
                      <a16:colId xmlns:a16="http://schemas.microsoft.com/office/drawing/2014/main" val="20001"/>
                    </a:ext>
                  </a:extLst>
                </a:gridCol>
                <a:gridCol w="871039">
                  <a:extLst>
                    <a:ext uri="{9D8B030D-6E8A-4147-A177-3AD203B41FA5}">
                      <a16:colId xmlns:a16="http://schemas.microsoft.com/office/drawing/2014/main" val="20002"/>
                    </a:ext>
                  </a:extLst>
                </a:gridCol>
                <a:gridCol w="871039">
                  <a:extLst>
                    <a:ext uri="{9D8B030D-6E8A-4147-A177-3AD203B41FA5}">
                      <a16:colId xmlns:a16="http://schemas.microsoft.com/office/drawing/2014/main" val="20003"/>
                    </a:ext>
                  </a:extLst>
                </a:gridCol>
                <a:gridCol w="871755">
                  <a:extLst>
                    <a:ext uri="{9D8B030D-6E8A-4147-A177-3AD203B41FA5}">
                      <a16:colId xmlns:a16="http://schemas.microsoft.com/office/drawing/2014/main" val="20004"/>
                    </a:ext>
                  </a:extLst>
                </a:gridCol>
                <a:gridCol w="871755">
                  <a:extLst>
                    <a:ext uri="{9D8B030D-6E8A-4147-A177-3AD203B41FA5}">
                      <a16:colId xmlns:a16="http://schemas.microsoft.com/office/drawing/2014/main" val="20005"/>
                    </a:ext>
                  </a:extLst>
                </a:gridCol>
                <a:gridCol w="871755">
                  <a:extLst>
                    <a:ext uri="{9D8B030D-6E8A-4147-A177-3AD203B41FA5}">
                      <a16:colId xmlns:a16="http://schemas.microsoft.com/office/drawing/2014/main" val="20006"/>
                    </a:ext>
                  </a:extLst>
                </a:gridCol>
              </a:tblGrid>
              <a:tr h="967529">
                <a:tc>
                  <a:txBody>
                    <a:bodyPr/>
                    <a:lstStyle/>
                    <a:p>
                      <a:pPr algn="just">
                        <a:spcAft>
                          <a:spcPts val="0"/>
                        </a:spcAft>
                      </a:pPr>
                      <a:r>
                        <a:rPr lang="zh-CN" sz="1050" kern="100">
                          <a:effectLst/>
                        </a:rPr>
                        <a:t>主码</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列名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数据类型</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宽度</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小数位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空否</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备注</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967529">
                <a:tc>
                  <a:txBody>
                    <a:bodyPr/>
                    <a:lstStyle/>
                    <a:p>
                      <a:pPr algn="just">
                        <a:spcAft>
                          <a:spcPts val="0"/>
                        </a:spcAft>
                      </a:pPr>
                      <a:r>
                        <a:rPr lang="en-US" sz="1050" kern="100">
                          <a:effectLst/>
                        </a:rPr>
                        <a:t>Pk</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Sum</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dirty="0">
                          <a:effectLst/>
                        </a:rPr>
                        <a:t>Int</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dirty="0">
                          <a:effectLst/>
                        </a:rPr>
                        <a:t>公告总数</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bl>
          </a:graphicData>
        </a:graphic>
      </p:graphicFrame>
      <p:sp>
        <p:nvSpPr>
          <p:cNvPr id="3" name="文本框 2"/>
          <p:cNvSpPr txBox="1"/>
          <p:nvPr/>
        </p:nvSpPr>
        <p:spPr>
          <a:xfrm>
            <a:off x="1371600" y="1054461"/>
            <a:ext cx="2386361" cy="369332"/>
          </a:xfrm>
          <a:prstGeom prst="rect">
            <a:avLst/>
          </a:prstGeom>
          <a:noFill/>
        </p:spPr>
        <p:txBody>
          <a:bodyPr wrap="square" rtlCol="0">
            <a:spAutoFit/>
          </a:bodyPr>
          <a:lstStyle/>
          <a:p>
            <a:r>
              <a:rPr lang="zh-CN" altLang="en-US" dirty="0"/>
              <a:t>公告编号</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9" name="Rectangle 4"/>
          <p:cNvSpPr>
            <a:spLocks noChangeArrowheads="1"/>
          </p:cNvSpPr>
          <p:nvPr/>
        </p:nvSpPr>
        <p:spPr bwMode="auto">
          <a:xfrm>
            <a:off x="3094846" y="268223"/>
            <a:ext cx="16605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文本框 12"/>
          <p:cNvSpPr txBox="1"/>
          <p:nvPr/>
        </p:nvSpPr>
        <p:spPr>
          <a:xfrm>
            <a:off x="688839" y="1529684"/>
            <a:ext cx="4680397" cy="369332"/>
          </a:xfrm>
          <a:prstGeom prst="rect">
            <a:avLst/>
          </a:prstGeom>
          <a:noFill/>
        </p:spPr>
        <p:txBody>
          <a:bodyPr wrap="square" rtlCol="0">
            <a:spAutoFit/>
          </a:bodyPr>
          <a:lstStyle/>
          <a:p>
            <a:r>
              <a:rPr lang="en-US" altLang="zh-CN" dirty="0"/>
              <a:t>5</a:t>
            </a:r>
            <a:r>
              <a:rPr lang="zh-CN" altLang="en-US" dirty="0"/>
              <a:t>、详细设计文档</a:t>
            </a:r>
          </a:p>
        </p:txBody>
      </p:sp>
      <p:sp>
        <p:nvSpPr>
          <p:cNvPr id="2" name="文本框 1"/>
          <p:cNvSpPr txBox="1"/>
          <p:nvPr/>
        </p:nvSpPr>
        <p:spPr>
          <a:xfrm>
            <a:off x="322489" y="2093452"/>
            <a:ext cx="2309052" cy="369332"/>
          </a:xfrm>
          <a:prstGeom prst="rect">
            <a:avLst/>
          </a:prstGeom>
          <a:noFill/>
        </p:spPr>
        <p:txBody>
          <a:bodyPr wrap="square" rtlCol="0">
            <a:spAutoFit/>
          </a:bodyPr>
          <a:lstStyle/>
          <a:p>
            <a:r>
              <a:rPr lang="zh-CN" altLang="en-US" dirty="0"/>
              <a:t>界面设计：</a:t>
            </a:r>
          </a:p>
        </p:txBody>
      </p:sp>
      <p:pic>
        <p:nvPicPr>
          <p:cNvPr id="14" name="图片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0968" y="313941"/>
            <a:ext cx="2867303" cy="6212489"/>
          </a:xfrm>
          <a:prstGeom prst="rect">
            <a:avLst/>
          </a:prstGeom>
        </p:spPr>
      </p:pic>
      <p:pic>
        <p:nvPicPr>
          <p:cNvPr id="15" name="图片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67809" y="324799"/>
            <a:ext cx="2856976" cy="619011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9" name="Rectangle 4"/>
          <p:cNvSpPr>
            <a:spLocks noChangeArrowheads="1"/>
          </p:cNvSpPr>
          <p:nvPr/>
        </p:nvSpPr>
        <p:spPr bwMode="auto">
          <a:xfrm>
            <a:off x="3094846" y="268223"/>
            <a:ext cx="16605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文本框 12"/>
          <p:cNvSpPr txBox="1"/>
          <p:nvPr/>
        </p:nvSpPr>
        <p:spPr>
          <a:xfrm>
            <a:off x="688839" y="1529684"/>
            <a:ext cx="4680397" cy="369332"/>
          </a:xfrm>
          <a:prstGeom prst="rect">
            <a:avLst/>
          </a:prstGeom>
          <a:noFill/>
        </p:spPr>
        <p:txBody>
          <a:bodyPr wrap="square" rtlCol="0">
            <a:spAutoFit/>
          </a:bodyPr>
          <a:lstStyle/>
          <a:p>
            <a:r>
              <a:rPr lang="en-US" altLang="zh-CN" dirty="0"/>
              <a:t>5</a:t>
            </a:r>
            <a:r>
              <a:rPr lang="zh-CN" altLang="en-US" dirty="0"/>
              <a:t>、详细设计文档</a:t>
            </a:r>
          </a:p>
        </p:txBody>
      </p:sp>
      <p:sp>
        <p:nvSpPr>
          <p:cNvPr id="2" name="文本框 1"/>
          <p:cNvSpPr txBox="1"/>
          <p:nvPr/>
        </p:nvSpPr>
        <p:spPr>
          <a:xfrm>
            <a:off x="322489" y="2093452"/>
            <a:ext cx="2309052" cy="369332"/>
          </a:xfrm>
          <a:prstGeom prst="rect">
            <a:avLst/>
          </a:prstGeom>
          <a:noFill/>
        </p:spPr>
        <p:txBody>
          <a:bodyPr wrap="square" rtlCol="0">
            <a:spAutoFit/>
          </a:bodyPr>
          <a:lstStyle/>
          <a:p>
            <a:r>
              <a:rPr lang="zh-CN" altLang="en-US" dirty="0"/>
              <a:t>界面设计：</a:t>
            </a: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3384" y="0"/>
            <a:ext cx="3032995" cy="6571488"/>
          </a:xfrm>
          <a:prstGeom prst="rect">
            <a:avLst/>
          </a:prstGeom>
        </p:spPr>
      </p:pic>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91209" y="0"/>
            <a:ext cx="3081765" cy="6677157"/>
          </a:xfrm>
          <a:prstGeom prst="rect">
            <a:avLst/>
          </a:prstGeom>
        </p:spPr>
      </p:pic>
      <p:pic>
        <p:nvPicPr>
          <p:cNvPr id="12" name="图片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5495" y="2079858"/>
            <a:ext cx="2121830" cy="45972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9" name="Rectangle 4"/>
          <p:cNvSpPr>
            <a:spLocks noChangeArrowheads="1"/>
          </p:cNvSpPr>
          <p:nvPr/>
        </p:nvSpPr>
        <p:spPr bwMode="auto">
          <a:xfrm>
            <a:off x="3094846" y="268223"/>
            <a:ext cx="16605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文本框 12"/>
          <p:cNvSpPr txBox="1"/>
          <p:nvPr/>
        </p:nvSpPr>
        <p:spPr>
          <a:xfrm>
            <a:off x="658994" y="1140429"/>
            <a:ext cx="4680397" cy="369332"/>
          </a:xfrm>
          <a:prstGeom prst="rect">
            <a:avLst/>
          </a:prstGeom>
          <a:noFill/>
        </p:spPr>
        <p:txBody>
          <a:bodyPr wrap="square" rtlCol="0">
            <a:spAutoFit/>
          </a:bodyPr>
          <a:lstStyle/>
          <a:p>
            <a:r>
              <a:rPr lang="en-US" altLang="zh-CN" dirty="0"/>
              <a:t>5</a:t>
            </a:r>
            <a:r>
              <a:rPr lang="zh-CN" altLang="en-US" dirty="0"/>
              <a:t>、详细设计文档</a:t>
            </a:r>
          </a:p>
        </p:txBody>
      </p:sp>
      <p:sp>
        <p:nvSpPr>
          <p:cNvPr id="2" name="文本框 1"/>
          <p:cNvSpPr txBox="1"/>
          <p:nvPr/>
        </p:nvSpPr>
        <p:spPr>
          <a:xfrm>
            <a:off x="659039" y="1509887"/>
            <a:ext cx="2309052" cy="369332"/>
          </a:xfrm>
          <a:prstGeom prst="rect">
            <a:avLst/>
          </a:prstGeom>
          <a:noFill/>
        </p:spPr>
        <p:txBody>
          <a:bodyPr wrap="square" rtlCol="0">
            <a:spAutoFit/>
          </a:bodyPr>
          <a:lstStyle/>
          <a:p>
            <a:r>
              <a:rPr lang="en-US" altLang="zh-CN" dirty="0"/>
              <a:t>PDL</a:t>
            </a:r>
            <a:r>
              <a:rPr lang="zh-CN" altLang="en-US" dirty="0"/>
              <a:t>语言设计：</a:t>
            </a:r>
          </a:p>
        </p:txBody>
      </p:sp>
      <p:sp>
        <p:nvSpPr>
          <p:cNvPr id="8" name="矩形 7"/>
          <p:cNvSpPr/>
          <p:nvPr/>
        </p:nvSpPr>
        <p:spPr>
          <a:xfrm>
            <a:off x="293370" y="1879600"/>
            <a:ext cx="5253355" cy="4799965"/>
          </a:xfrm>
          <a:prstGeom prst="rect">
            <a:avLst/>
          </a:prstGeom>
        </p:spPr>
        <p:txBody>
          <a:bodyPr wrap="square">
            <a:spAutoFit/>
          </a:bodyPr>
          <a:lstStyle/>
          <a:p>
            <a:pPr algn="just">
              <a:spcAft>
                <a:spcPts val="0"/>
              </a:spcAft>
            </a:pPr>
            <a:r>
              <a:rPr altLang="zh-CN" kern="100">
                <a:latin typeface="微软雅黑" panose="020B0503020204020204" charset="-122"/>
                <a:ea typeface="微软雅黑" panose="020B0503020204020204" charset="-122"/>
                <a:cs typeface="微软雅黑" panose="020B0503020204020204" charset="-122"/>
              </a:rPr>
              <a:t>Procedure 寻找公告 is</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begin</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请求用户的openid</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定位当前用户的位置，并保存当前位置的经纬度</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请求数据库获取所有的公告信息，并保存，</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通过地图组件，获取之前已确定的位置，并在地图上展示相应的气泡</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if 点击某一公告气泡</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	if 读取个人信息数据，若sym=0，即未加入其他公告</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	then确认加入公告，个人openid加入公告数据库，公告id加入个人信息数据库，公告人数加一</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	else 跳出弹框，转移到相应群组页面</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else 滑动地图寻找其他公告</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end if</a:t>
            </a:r>
          </a:p>
          <a:p>
            <a:pPr algn="just">
              <a:spcAft>
                <a:spcPts val="0"/>
              </a:spcAft>
            </a:pPr>
            <a:r>
              <a:rPr altLang="zh-CN" kern="100">
                <a:latin typeface="微软雅黑" panose="020B0503020204020204" charset="-122"/>
                <a:ea typeface="微软雅黑" panose="020B0503020204020204" charset="-122"/>
                <a:cs typeface="微软雅黑" panose="020B0503020204020204" charset="-122"/>
              </a:rPr>
              <a:t>end 寻找公告</a:t>
            </a:r>
            <a:endParaRPr lang="zh-CN" altLang="zh-CN" sz="1400" kern="100" dirty="0">
              <a:effectLst/>
              <a:latin typeface="微软雅黑" panose="020B0503020204020204" charset="-122"/>
              <a:ea typeface="微软雅黑" panose="020B0503020204020204" charset="-122"/>
              <a:cs typeface="微软雅黑" panose="020B0503020204020204" charset="-122"/>
            </a:endParaRPr>
          </a:p>
        </p:txBody>
      </p:sp>
      <p:sp>
        <p:nvSpPr>
          <p:cNvPr id="100" name="文本框 99"/>
          <p:cNvSpPr txBox="1"/>
          <p:nvPr/>
        </p:nvSpPr>
        <p:spPr>
          <a:xfrm>
            <a:off x="6343650" y="1289685"/>
            <a:ext cx="5080000" cy="4799965"/>
          </a:xfrm>
          <a:prstGeom prst="rect">
            <a:avLst/>
          </a:prstGeom>
          <a:noFill/>
          <a:ln w="9525">
            <a:noFill/>
          </a:ln>
        </p:spPr>
        <p:txBody>
          <a:bodyPr wrap="square">
            <a:spAutoFit/>
          </a:bodyPr>
          <a:lstStyle/>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Procedure 建立公告 is</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begin</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请求用户的openid</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连接腾讯地图的api组件</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获取当前已创建的公告数量作为公告编号并保存</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保存当前用户的sym。</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if 输入信息合法并确定</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then 获取表单传入地址，连接地图api，得到地址参数</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then 将其加入数据库，并把相应的存放在数据库中的编号做原子操作加1，修改个人sym值，将个人id连接改公告</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then填写详细信息，更改locate数据库</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then 跳转到群组页面</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else 弹出公告显示输入错误</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end if</a:t>
            </a:r>
          </a:p>
          <a:p>
            <a:pPr algn="just">
              <a:spcAft>
                <a:spcPts val="0"/>
              </a:spcAft>
              <a:buClrTx/>
              <a:buSzTx/>
              <a:buNone/>
            </a:pPr>
            <a:r>
              <a:rPr altLang="zh-CN" sz="1800" b="0" kern="100">
                <a:latin typeface="微软雅黑" panose="020B0503020204020204" charset="-122"/>
                <a:ea typeface="微软雅黑" panose="020B0503020204020204" charset="-122"/>
                <a:cs typeface="微软雅黑" panose="020B0503020204020204" charset="-122"/>
              </a:rPr>
              <a:t>end 建立公告</a:t>
            </a:r>
            <a:endParaRPr altLang="zh-CN" kern="100">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9" name="Rectangle 4"/>
          <p:cNvSpPr>
            <a:spLocks noChangeArrowheads="1"/>
          </p:cNvSpPr>
          <p:nvPr/>
        </p:nvSpPr>
        <p:spPr bwMode="auto">
          <a:xfrm>
            <a:off x="3094846" y="268223"/>
            <a:ext cx="16605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文本框 12"/>
          <p:cNvSpPr txBox="1"/>
          <p:nvPr/>
        </p:nvSpPr>
        <p:spPr>
          <a:xfrm>
            <a:off x="658994" y="1140429"/>
            <a:ext cx="4680397" cy="369332"/>
          </a:xfrm>
          <a:prstGeom prst="rect">
            <a:avLst/>
          </a:prstGeom>
          <a:noFill/>
        </p:spPr>
        <p:txBody>
          <a:bodyPr wrap="square" rtlCol="0">
            <a:spAutoFit/>
          </a:bodyPr>
          <a:lstStyle/>
          <a:p>
            <a:r>
              <a:rPr lang="en-US" altLang="zh-CN" dirty="0"/>
              <a:t>5</a:t>
            </a:r>
            <a:r>
              <a:rPr lang="zh-CN" altLang="en-US" dirty="0"/>
              <a:t>、详细设计文档</a:t>
            </a:r>
          </a:p>
        </p:txBody>
      </p:sp>
      <p:sp>
        <p:nvSpPr>
          <p:cNvPr id="2" name="文本框 1"/>
          <p:cNvSpPr txBox="1"/>
          <p:nvPr/>
        </p:nvSpPr>
        <p:spPr>
          <a:xfrm>
            <a:off x="659039" y="1509887"/>
            <a:ext cx="2309052" cy="369332"/>
          </a:xfrm>
          <a:prstGeom prst="rect">
            <a:avLst/>
          </a:prstGeom>
          <a:noFill/>
        </p:spPr>
        <p:txBody>
          <a:bodyPr wrap="square" rtlCol="0">
            <a:spAutoFit/>
          </a:bodyPr>
          <a:lstStyle/>
          <a:p>
            <a:r>
              <a:rPr lang="en-US" altLang="zh-CN" dirty="0"/>
              <a:t>PDL</a:t>
            </a:r>
            <a:r>
              <a:rPr lang="zh-CN" altLang="en-US" dirty="0"/>
              <a:t>语言设计：</a:t>
            </a:r>
          </a:p>
        </p:txBody>
      </p:sp>
      <p:sp>
        <p:nvSpPr>
          <p:cNvPr id="100" name="文本框 99"/>
          <p:cNvSpPr txBox="1"/>
          <p:nvPr/>
        </p:nvSpPr>
        <p:spPr>
          <a:xfrm>
            <a:off x="459105" y="2530158"/>
            <a:ext cx="5080000" cy="3692525"/>
          </a:xfrm>
          <a:prstGeom prst="rect">
            <a:avLst/>
          </a:prstGeom>
          <a:noFill/>
          <a:ln w="9525">
            <a:noFill/>
          </a:ln>
        </p:spPr>
        <p:txBody>
          <a:bodyPr>
            <a:spAutoFit/>
          </a:bodyPr>
          <a:lstStyle/>
          <a:p>
            <a:pPr indent="0"/>
            <a:r>
              <a:rPr lang="en-US" b="0">
                <a:latin typeface="微软雅黑" panose="020B0503020204020204" charset="-122"/>
                <a:ea typeface="微软雅黑" panose="020B0503020204020204" charset="-122"/>
                <a:cs typeface="微软雅黑" panose="020B0503020204020204" charset="-122"/>
              </a:rPr>
              <a:t>Procedure</a:t>
            </a:r>
            <a:r>
              <a:rPr lang="zh-CN" b="0">
                <a:latin typeface="微软雅黑" panose="020B0503020204020204" charset="-122"/>
                <a:ea typeface="微软雅黑" panose="020B0503020204020204" charset="-122"/>
                <a:cs typeface="微软雅黑" panose="020B0503020204020204" charset="-122"/>
              </a:rPr>
              <a:t>修改个人信息</a:t>
            </a:r>
            <a:r>
              <a:rPr lang="en-US" b="0">
                <a:latin typeface="微软雅黑" panose="020B0503020204020204" charset="-122"/>
                <a:ea typeface="微软雅黑" panose="020B0503020204020204" charset="-122"/>
                <a:cs typeface="微软雅黑" panose="020B0503020204020204" charset="-122"/>
              </a:rPr>
              <a:t>is</a:t>
            </a:r>
          </a:p>
          <a:p>
            <a:pPr indent="0"/>
            <a:r>
              <a:rPr lang="en-US" b="0">
                <a:latin typeface="微软雅黑" panose="020B0503020204020204" charset="-122"/>
                <a:ea typeface="微软雅黑" panose="020B0503020204020204" charset="-122"/>
                <a:cs typeface="微软雅黑" panose="020B0503020204020204" charset="-122"/>
              </a:rPr>
              <a:t>Begin</a:t>
            </a:r>
            <a:endParaRPr lang="zh-CN" b="0">
              <a:latin typeface="微软雅黑" panose="020B0503020204020204" charset="-122"/>
              <a:ea typeface="微软雅黑" panose="020B0503020204020204" charset="-122"/>
              <a:cs typeface="微软雅黑" panose="020B0503020204020204" charset="-122"/>
            </a:endParaRPr>
          </a:p>
          <a:p>
            <a:pPr indent="0"/>
            <a:r>
              <a:rPr lang="zh-CN" b="0">
                <a:latin typeface="微软雅黑" panose="020B0503020204020204" charset="-122"/>
                <a:ea typeface="微软雅黑" panose="020B0503020204020204" charset="-122"/>
                <a:cs typeface="微软雅黑" panose="020B0503020204020204" charset="-122"/>
              </a:rPr>
              <a:t>用户通过点击个人信息底标进入个人信息并选择修改个人信息</a:t>
            </a:r>
          </a:p>
          <a:p>
            <a:pPr indent="0"/>
            <a:r>
              <a:rPr lang="zh-CN" b="0">
                <a:latin typeface="微软雅黑" panose="020B0503020204020204" charset="-122"/>
                <a:ea typeface="微软雅黑" panose="020B0503020204020204" charset="-122"/>
                <a:cs typeface="微软雅黑" panose="020B0503020204020204" charset="-122"/>
              </a:rPr>
              <a:t>请求用户的</a:t>
            </a:r>
            <a:r>
              <a:rPr lang="en-US" b="0">
                <a:latin typeface="微软雅黑" panose="020B0503020204020204" charset="-122"/>
                <a:ea typeface="微软雅黑" panose="020B0503020204020204" charset="-122"/>
                <a:cs typeface="微软雅黑" panose="020B0503020204020204" charset="-122"/>
              </a:rPr>
              <a:t>openid</a:t>
            </a:r>
            <a:endParaRPr lang="zh-CN" b="0">
              <a:latin typeface="微软雅黑" panose="020B0503020204020204" charset="-122"/>
              <a:ea typeface="微软雅黑" panose="020B0503020204020204" charset="-122"/>
              <a:cs typeface="微软雅黑" panose="020B0503020204020204" charset="-122"/>
            </a:endParaRPr>
          </a:p>
          <a:p>
            <a:pPr indent="0"/>
            <a:r>
              <a:rPr lang="zh-CN" b="0">
                <a:latin typeface="微软雅黑" panose="020B0503020204020204" charset="-122"/>
                <a:ea typeface="微软雅黑" panose="020B0503020204020204" charset="-122"/>
                <a:cs typeface="微软雅黑" panose="020B0503020204020204" charset="-122"/>
              </a:rPr>
              <a:t>跳转到相应修改个人信息页面</a:t>
            </a:r>
          </a:p>
          <a:p>
            <a:pPr indent="0"/>
            <a:r>
              <a:rPr lang="zh-CN" b="0">
                <a:latin typeface="微软雅黑" panose="020B0503020204020204" charset="-122"/>
                <a:ea typeface="微软雅黑" panose="020B0503020204020204" charset="-122"/>
                <a:cs typeface="微软雅黑" panose="020B0503020204020204" charset="-122"/>
              </a:rPr>
              <a:t>输入相关信息</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if </a:t>
            </a:r>
            <a:r>
              <a:rPr lang="zh-CN" b="0">
                <a:latin typeface="微软雅黑" panose="020B0503020204020204" charset="-122"/>
                <a:ea typeface="微软雅黑" panose="020B0503020204020204" charset="-122"/>
                <a:cs typeface="微软雅黑" panose="020B0503020204020204" charset="-122"/>
              </a:rPr>
              <a:t>输入的相关信息合法</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then </a:t>
            </a:r>
            <a:r>
              <a:rPr lang="zh-CN" b="0">
                <a:latin typeface="微软雅黑" panose="020B0503020204020204" charset="-122"/>
                <a:ea typeface="微软雅黑" panose="020B0503020204020204" charset="-122"/>
                <a:cs typeface="微软雅黑" panose="020B0503020204020204" charset="-122"/>
              </a:rPr>
              <a:t>连接</a:t>
            </a:r>
            <a:r>
              <a:rPr lang="en-US" b="0">
                <a:latin typeface="微软雅黑" panose="020B0503020204020204" charset="-122"/>
                <a:ea typeface="微软雅黑" panose="020B0503020204020204" charset="-122"/>
                <a:cs typeface="微软雅黑" panose="020B0503020204020204" charset="-122"/>
              </a:rPr>
              <a:t>openid</a:t>
            </a:r>
            <a:r>
              <a:rPr lang="zh-CN" b="0">
                <a:latin typeface="微软雅黑" panose="020B0503020204020204" charset="-122"/>
                <a:ea typeface="微软雅黑" panose="020B0503020204020204" charset="-122"/>
                <a:cs typeface="微软雅黑" panose="020B0503020204020204" charset="-122"/>
              </a:rPr>
              <a:t>，寻找数据库中的相应记录，并改变数据库中的字段</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else </a:t>
            </a:r>
            <a:r>
              <a:rPr lang="zh-CN" b="0">
                <a:latin typeface="微软雅黑" panose="020B0503020204020204" charset="-122"/>
                <a:ea typeface="微软雅黑" panose="020B0503020204020204" charset="-122"/>
                <a:cs typeface="微软雅黑" panose="020B0503020204020204" charset="-122"/>
              </a:rPr>
              <a:t>显示输入信息不不合法、请重新输入</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end if</a:t>
            </a:r>
          </a:p>
          <a:p>
            <a:pPr indent="0"/>
            <a:r>
              <a:rPr lang="en-US" b="0">
                <a:latin typeface="微软雅黑" panose="020B0503020204020204" charset="-122"/>
                <a:ea typeface="微软雅黑" panose="020B0503020204020204" charset="-122"/>
                <a:cs typeface="微软雅黑" panose="020B0503020204020204" charset="-122"/>
              </a:rPr>
              <a:t>end </a:t>
            </a:r>
            <a:r>
              <a:rPr lang="zh-CN" b="0">
                <a:latin typeface="微软雅黑" panose="020B0503020204020204" charset="-122"/>
                <a:ea typeface="微软雅黑" panose="020B0503020204020204" charset="-122"/>
                <a:cs typeface="微软雅黑" panose="020B0503020204020204" charset="-122"/>
              </a:rPr>
              <a:t>修改个人信息</a:t>
            </a:r>
            <a:endParaRPr lang="zh-CN" altLang="en-US">
              <a:latin typeface="微软雅黑" panose="020B0503020204020204" charset="-122"/>
              <a:ea typeface="微软雅黑" panose="020B0503020204020204" charset="-122"/>
              <a:cs typeface="微软雅黑" panose="020B0503020204020204" charset="-122"/>
            </a:endParaRPr>
          </a:p>
        </p:txBody>
      </p:sp>
      <p:sp>
        <p:nvSpPr>
          <p:cNvPr id="3" name="文本框 2"/>
          <p:cNvSpPr txBox="1"/>
          <p:nvPr/>
        </p:nvSpPr>
        <p:spPr>
          <a:xfrm>
            <a:off x="6343650" y="1110297"/>
            <a:ext cx="5080000" cy="5077460"/>
          </a:xfrm>
          <a:prstGeom prst="rect">
            <a:avLst/>
          </a:prstGeom>
          <a:noFill/>
          <a:ln w="9525">
            <a:noFill/>
          </a:ln>
        </p:spPr>
        <p:txBody>
          <a:bodyPr>
            <a:spAutoFit/>
          </a:bodyPr>
          <a:lstStyle/>
          <a:p>
            <a:pPr indent="0"/>
            <a:r>
              <a:rPr lang="en-US" b="0">
                <a:latin typeface="微软雅黑" panose="020B0503020204020204" charset="-122"/>
                <a:ea typeface="微软雅黑" panose="020B0503020204020204" charset="-122"/>
                <a:cs typeface="微软雅黑" panose="020B0503020204020204" charset="-122"/>
              </a:rPr>
              <a:t>Procedure </a:t>
            </a:r>
            <a:r>
              <a:rPr lang="zh-CN" b="0">
                <a:latin typeface="微软雅黑" panose="020B0503020204020204" charset="-122"/>
                <a:ea typeface="微软雅黑" panose="020B0503020204020204" charset="-122"/>
                <a:cs typeface="微软雅黑" panose="020B0503020204020204" charset="-122"/>
              </a:rPr>
              <a:t>群组退出</a:t>
            </a:r>
            <a:r>
              <a:rPr lang="en-US" b="0">
                <a:latin typeface="微软雅黑" panose="020B0503020204020204" charset="-122"/>
                <a:ea typeface="微软雅黑" panose="020B0503020204020204" charset="-122"/>
                <a:cs typeface="微软雅黑" panose="020B0503020204020204" charset="-122"/>
              </a:rPr>
              <a:t>(</a:t>
            </a:r>
            <a:r>
              <a:rPr lang="zh-CN" b="0">
                <a:latin typeface="微软雅黑" panose="020B0503020204020204" charset="-122"/>
                <a:ea typeface="微软雅黑" panose="020B0503020204020204" charset="-122"/>
                <a:cs typeface="微软雅黑" panose="020B0503020204020204" charset="-122"/>
              </a:rPr>
              <a:t>解散</a:t>
            </a:r>
            <a:r>
              <a:rPr lang="en-US" b="0">
                <a:latin typeface="微软雅黑" panose="020B0503020204020204" charset="-122"/>
                <a:ea typeface="微软雅黑" panose="020B0503020204020204" charset="-122"/>
                <a:cs typeface="微软雅黑" panose="020B0503020204020204" charset="-122"/>
              </a:rPr>
              <a:t>)is</a:t>
            </a:r>
          </a:p>
          <a:p>
            <a:pPr indent="0"/>
            <a:r>
              <a:rPr lang="en-US" b="0">
                <a:latin typeface="微软雅黑" panose="020B0503020204020204" charset="-122"/>
                <a:ea typeface="微软雅黑" panose="020B0503020204020204" charset="-122"/>
                <a:cs typeface="微软雅黑" panose="020B0503020204020204" charset="-122"/>
              </a:rPr>
              <a:t>Begin</a:t>
            </a:r>
            <a:endParaRPr lang="zh-CN" b="0">
              <a:latin typeface="微软雅黑" panose="020B0503020204020204" charset="-122"/>
              <a:ea typeface="微软雅黑" panose="020B0503020204020204" charset="-122"/>
              <a:cs typeface="微软雅黑" panose="020B0503020204020204" charset="-122"/>
            </a:endParaRPr>
          </a:p>
          <a:p>
            <a:pPr indent="0"/>
            <a:r>
              <a:rPr lang="zh-CN" b="0">
                <a:latin typeface="微软雅黑" panose="020B0503020204020204" charset="-122"/>
                <a:ea typeface="微软雅黑" panose="020B0503020204020204" charset="-122"/>
                <a:cs typeface="微软雅黑" panose="020B0503020204020204" charset="-122"/>
              </a:rPr>
              <a:t>获取用户的</a:t>
            </a:r>
            <a:r>
              <a:rPr lang="en-US" b="0">
                <a:latin typeface="微软雅黑" panose="020B0503020204020204" charset="-122"/>
                <a:ea typeface="微软雅黑" panose="020B0503020204020204" charset="-122"/>
                <a:cs typeface="微软雅黑" panose="020B0503020204020204" charset="-122"/>
              </a:rPr>
              <a:t>openid</a:t>
            </a:r>
            <a:endParaRPr lang="zh-CN" b="0">
              <a:latin typeface="微软雅黑" panose="020B0503020204020204" charset="-122"/>
              <a:ea typeface="微软雅黑" panose="020B0503020204020204" charset="-122"/>
              <a:cs typeface="微软雅黑" panose="020B0503020204020204" charset="-122"/>
            </a:endParaRPr>
          </a:p>
          <a:p>
            <a:pPr indent="0"/>
            <a:r>
              <a:rPr lang="zh-CN" b="0">
                <a:latin typeface="微软雅黑" panose="020B0503020204020204" charset="-122"/>
                <a:ea typeface="微软雅黑" panose="020B0503020204020204" charset="-122"/>
                <a:cs typeface="微软雅黑" panose="020B0503020204020204" charset="-122"/>
              </a:rPr>
              <a:t>连接用户的</a:t>
            </a:r>
            <a:r>
              <a:rPr lang="en-US" b="0">
                <a:latin typeface="微软雅黑" panose="020B0503020204020204" charset="-122"/>
                <a:ea typeface="微软雅黑" panose="020B0503020204020204" charset="-122"/>
                <a:cs typeface="微软雅黑" panose="020B0503020204020204" charset="-122"/>
              </a:rPr>
              <a:t>openid</a:t>
            </a:r>
            <a:r>
              <a:rPr lang="zh-CN" b="0">
                <a:latin typeface="微软雅黑" panose="020B0503020204020204" charset="-122"/>
                <a:ea typeface="微软雅黑" panose="020B0503020204020204" charset="-122"/>
                <a:cs typeface="微软雅黑" panose="020B0503020204020204" charset="-122"/>
              </a:rPr>
              <a:t>，查找用户数据库中对应的公告数据库</a:t>
            </a:r>
          </a:p>
          <a:p>
            <a:pPr indent="0"/>
            <a:r>
              <a:rPr lang="zh-CN" b="0">
                <a:latin typeface="微软雅黑" panose="020B0503020204020204" charset="-122"/>
                <a:ea typeface="微软雅黑" panose="020B0503020204020204" charset="-122"/>
                <a:cs typeface="微软雅黑" panose="020B0503020204020204" charset="-122"/>
              </a:rPr>
              <a:t>用户通过点击底标群组并选择退出（解散）群组</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if </a:t>
            </a:r>
            <a:r>
              <a:rPr lang="zh-CN" b="0">
                <a:latin typeface="微软雅黑" panose="020B0503020204020204" charset="-122"/>
                <a:ea typeface="微软雅黑" panose="020B0503020204020204" charset="-122"/>
                <a:cs typeface="微软雅黑" panose="020B0503020204020204" charset="-122"/>
              </a:rPr>
              <a:t>选择确定</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then </a:t>
            </a:r>
            <a:r>
              <a:rPr lang="zh-CN" b="0">
                <a:latin typeface="微软雅黑" panose="020B0503020204020204" charset="-122"/>
                <a:ea typeface="微软雅黑" panose="020B0503020204020204" charset="-122"/>
                <a:cs typeface="微软雅黑" panose="020B0503020204020204" charset="-122"/>
              </a:rPr>
              <a:t>判断该用户是否为创建者</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   if </a:t>
            </a:r>
            <a:r>
              <a:rPr lang="zh-CN" b="0">
                <a:latin typeface="微软雅黑" panose="020B0503020204020204" charset="-122"/>
                <a:ea typeface="微软雅黑" panose="020B0503020204020204" charset="-122"/>
                <a:cs typeface="微软雅黑" panose="020B0503020204020204" charset="-122"/>
              </a:rPr>
              <a:t>是创建者</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   then </a:t>
            </a:r>
            <a:r>
              <a:rPr lang="zh-CN" b="0">
                <a:latin typeface="微软雅黑" panose="020B0503020204020204" charset="-122"/>
                <a:ea typeface="微软雅黑" panose="020B0503020204020204" charset="-122"/>
                <a:cs typeface="微软雅黑" panose="020B0503020204020204" charset="-122"/>
              </a:rPr>
              <a:t>读取该群组的其他人员信息，将其他人员的</a:t>
            </a:r>
            <a:r>
              <a:rPr lang="en-US" b="0">
                <a:latin typeface="微软雅黑" panose="020B0503020204020204" charset="-122"/>
                <a:ea typeface="微软雅黑" panose="020B0503020204020204" charset="-122"/>
                <a:cs typeface="微软雅黑" panose="020B0503020204020204" charset="-122"/>
              </a:rPr>
              <a:t>sym</a:t>
            </a:r>
            <a:r>
              <a:rPr lang="zh-CN" b="0">
                <a:latin typeface="微软雅黑" panose="020B0503020204020204" charset="-122"/>
                <a:ea typeface="微软雅黑" panose="020B0503020204020204" charset="-122"/>
                <a:cs typeface="微软雅黑" panose="020B0503020204020204" charset="-122"/>
              </a:rPr>
              <a:t>设为</a:t>
            </a:r>
            <a:r>
              <a:rPr lang="en-US" b="0">
                <a:latin typeface="微软雅黑" panose="020B0503020204020204" charset="-122"/>
                <a:ea typeface="微软雅黑" panose="020B0503020204020204" charset="-122"/>
                <a:cs typeface="微软雅黑" panose="020B0503020204020204" charset="-122"/>
              </a:rPr>
              <a:t>0</a:t>
            </a:r>
            <a:r>
              <a:rPr lang="zh-CN" b="0">
                <a:latin typeface="微软雅黑" panose="020B0503020204020204" charset="-122"/>
                <a:ea typeface="微软雅黑" panose="020B0503020204020204" charset="-122"/>
                <a:cs typeface="微软雅黑" panose="020B0503020204020204" charset="-122"/>
              </a:rPr>
              <a:t>，将自己</a:t>
            </a:r>
            <a:r>
              <a:rPr lang="en-US" b="0">
                <a:latin typeface="微软雅黑" panose="020B0503020204020204" charset="-122"/>
                <a:ea typeface="微软雅黑" panose="020B0503020204020204" charset="-122"/>
                <a:cs typeface="微软雅黑" panose="020B0503020204020204" charset="-122"/>
              </a:rPr>
              <a:t>sym</a:t>
            </a:r>
            <a:r>
              <a:rPr lang="zh-CN" b="0">
                <a:latin typeface="微软雅黑" panose="020B0503020204020204" charset="-122"/>
                <a:ea typeface="微软雅黑" panose="020B0503020204020204" charset="-122"/>
                <a:cs typeface="微软雅黑" panose="020B0503020204020204" charset="-122"/>
              </a:rPr>
              <a:t>设为</a:t>
            </a:r>
            <a:r>
              <a:rPr lang="en-US" b="0">
                <a:latin typeface="微软雅黑" panose="020B0503020204020204" charset="-122"/>
                <a:ea typeface="微软雅黑" panose="020B0503020204020204" charset="-122"/>
                <a:cs typeface="微软雅黑" panose="020B0503020204020204" charset="-122"/>
              </a:rPr>
              <a:t>0</a:t>
            </a:r>
            <a:r>
              <a:rPr lang="zh-CN" b="0">
                <a:latin typeface="微软雅黑" panose="020B0503020204020204" charset="-122"/>
                <a:ea typeface="微软雅黑" panose="020B0503020204020204" charset="-122"/>
                <a:cs typeface="微软雅黑" panose="020B0503020204020204" charset="-122"/>
              </a:rPr>
              <a:t>，删除在数据库中的该公告</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	else</a:t>
            </a:r>
          </a:p>
          <a:p>
            <a:pPr indent="0"/>
            <a:r>
              <a:rPr lang="en-US" b="0">
                <a:latin typeface="微软雅黑" panose="020B0503020204020204" charset="-122"/>
                <a:ea typeface="微软雅黑" panose="020B0503020204020204" charset="-122"/>
                <a:cs typeface="微软雅黑" panose="020B0503020204020204" charset="-122"/>
              </a:rPr>
              <a:t>   then </a:t>
            </a:r>
            <a:r>
              <a:rPr lang="zh-CN" b="0">
                <a:latin typeface="微软雅黑" panose="020B0503020204020204" charset="-122"/>
                <a:ea typeface="微软雅黑" panose="020B0503020204020204" charset="-122"/>
                <a:cs typeface="微软雅黑" panose="020B0503020204020204" charset="-122"/>
              </a:rPr>
              <a:t>将自己的</a:t>
            </a:r>
            <a:r>
              <a:rPr lang="en-US" b="0">
                <a:latin typeface="微软雅黑" panose="020B0503020204020204" charset="-122"/>
                <a:ea typeface="微软雅黑" panose="020B0503020204020204" charset="-122"/>
                <a:cs typeface="微软雅黑" panose="020B0503020204020204" charset="-122"/>
              </a:rPr>
              <a:t>sym</a:t>
            </a:r>
            <a:r>
              <a:rPr lang="zh-CN" b="0">
                <a:latin typeface="微软雅黑" panose="020B0503020204020204" charset="-122"/>
                <a:ea typeface="微软雅黑" panose="020B0503020204020204" charset="-122"/>
                <a:cs typeface="微软雅黑" panose="020B0503020204020204" charset="-122"/>
              </a:rPr>
              <a:t>设置为</a:t>
            </a:r>
            <a:r>
              <a:rPr lang="en-US" b="0">
                <a:latin typeface="微软雅黑" panose="020B0503020204020204" charset="-122"/>
                <a:ea typeface="微软雅黑" panose="020B0503020204020204" charset="-122"/>
                <a:cs typeface="微软雅黑" panose="020B0503020204020204" charset="-122"/>
              </a:rPr>
              <a:t>1</a:t>
            </a:r>
            <a:r>
              <a:rPr lang="zh-CN" b="0">
                <a:latin typeface="微软雅黑" panose="020B0503020204020204" charset="-122"/>
                <a:ea typeface="微软雅黑" panose="020B0503020204020204" charset="-122"/>
                <a:cs typeface="微软雅黑" panose="020B0503020204020204" charset="-122"/>
              </a:rPr>
              <a:t>，同时将该公告数据库中的个人</a:t>
            </a:r>
            <a:r>
              <a:rPr lang="en-US" b="0">
                <a:latin typeface="微软雅黑" panose="020B0503020204020204" charset="-122"/>
                <a:ea typeface="微软雅黑" panose="020B0503020204020204" charset="-122"/>
                <a:cs typeface="微软雅黑" panose="020B0503020204020204" charset="-122"/>
              </a:rPr>
              <a:t>id</a:t>
            </a:r>
            <a:r>
              <a:rPr lang="zh-CN" b="0">
                <a:latin typeface="微软雅黑" panose="020B0503020204020204" charset="-122"/>
                <a:ea typeface="微软雅黑" panose="020B0503020204020204" charset="-122"/>
                <a:cs typeface="微软雅黑" panose="020B0503020204020204" charset="-122"/>
              </a:rPr>
              <a:t>数组中的自己的</a:t>
            </a:r>
            <a:r>
              <a:rPr lang="en-US" b="0">
                <a:latin typeface="微软雅黑" panose="020B0503020204020204" charset="-122"/>
                <a:ea typeface="微软雅黑" panose="020B0503020204020204" charset="-122"/>
                <a:cs typeface="微软雅黑" panose="020B0503020204020204" charset="-122"/>
              </a:rPr>
              <a:t>Id</a:t>
            </a:r>
            <a:r>
              <a:rPr lang="zh-CN" b="0">
                <a:latin typeface="微软雅黑" panose="020B0503020204020204" charset="-122"/>
                <a:ea typeface="微软雅黑" panose="020B0503020204020204" charset="-122"/>
                <a:cs typeface="微软雅黑" panose="020B0503020204020204" charset="-122"/>
              </a:rPr>
              <a:t>去除</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else </a:t>
            </a:r>
            <a:r>
              <a:rPr lang="zh-CN" b="0">
                <a:latin typeface="微软雅黑" panose="020B0503020204020204" charset="-122"/>
                <a:ea typeface="微软雅黑" panose="020B0503020204020204" charset="-122"/>
                <a:cs typeface="微软雅黑" panose="020B0503020204020204" charset="-122"/>
              </a:rPr>
              <a:t>群组界面可查看相关人员信息</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end if</a:t>
            </a:r>
          </a:p>
          <a:p>
            <a:pPr indent="0"/>
            <a:r>
              <a:rPr lang="en-US" b="0">
                <a:latin typeface="微软雅黑" panose="020B0503020204020204" charset="-122"/>
                <a:ea typeface="微软雅黑" panose="020B0503020204020204" charset="-122"/>
                <a:cs typeface="微软雅黑" panose="020B0503020204020204" charset="-122"/>
              </a:rPr>
              <a:t>end </a:t>
            </a:r>
            <a:r>
              <a:rPr lang="zh-CN" b="0">
                <a:latin typeface="微软雅黑" panose="020B0503020204020204" charset="-122"/>
                <a:ea typeface="微软雅黑" panose="020B0503020204020204" charset="-122"/>
                <a:cs typeface="微软雅黑" panose="020B0503020204020204" charset="-122"/>
              </a:rPr>
              <a:t>群组退出</a:t>
            </a:r>
            <a:r>
              <a:rPr lang="en-US" b="0">
                <a:latin typeface="微软雅黑" panose="020B0503020204020204" charset="-122"/>
                <a:ea typeface="微软雅黑" panose="020B0503020204020204" charset="-122"/>
                <a:cs typeface="微软雅黑" panose="020B0503020204020204" charset="-122"/>
              </a:rPr>
              <a:t>(</a:t>
            </a:r>
            <a:r>
              <a:rPr lang="zh-CN" b="0">
                <a:latin typeface="微软雅黑" panose="020B0503020204020204" charset="-122"/>
                <a:ea typeface="微软雅黑" panose="020B0503020204020204" charset="-122"/>
                <a:cs typeface="微软雅黑" panose="020B0503020204020204" charset="-122"/>
              </a:rPr>
              <a:t>解散</a:t>
            </a:r>
            <a:r>
              <a:rPr lang="en-US" b="0">
                <a:latin typeface="微软雅黑" panose="020B0503020204020204" charset="-122"/>
                <a:ea typeface="微软雅黑" panose="020B0503020204020204" charset="-122"/>
                <a:cs typeface="微软雅黑" panose="020B0503020204020204" charset="-122"/>
              </a:rPr>
              <a:t>)</a:t>
            </a:r>
            <a:endParaRPr lang="zh-CN" altLang="en-US">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9" name="Rectangle 4"/>
          <p:cNvSpPr>
            <a:spLocks noChangeArrowheads="1"/>
          </p:cNvSpPr>
          <p:nvPr/>
        </p:nvSpPr>
        <p:spPr bwMode="auto">
          <a:xfrm>
            <a:off x="3094846" y="268223"/>
            <a:ext cx="16605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文本框 12"/>
          <p:cNvSpPr txBox="1"/>
          <p:nvPr/>
        </p:nvSpPr>
        <p:spPr>
          <a:xfrm>
            <a:off x="688839" y="1529684"/>
            <a:ext cx="4680397" cy="369332"/>
          </a:xfrm>
          <a:prstGeom prst="rect">
            <a:avLst/>
          </a:prstGeom>
          <a:noFill/>
        </p:spPr>
        <p:txBody>
          <a:bodyPr wrap="square" rtlCol="0">
            <a:spAutoFit/>
          </a:bodyPr>
          <a:lstStyle/>
          <a:p>
            <a:r>
              <a:rPr lang="en-US" altLang="zh-CN" dirty="0"/>
              <a:t>5</a:t>
            </a:r>
            <a:r>
              <a:rPr lang="zh-CN" altLang="en-US" dirty="0"/>
              <a:t>、详细设计文档</a:t>
            </a:r>
          </a:p>
        </p:txBody>
      </p:sp>
      <p:sp>
        <p:nvSpPr>
          <p:cNvPr id="2" name="文本框 1"/>
          <p:cNvSpPr txBox="1"/>
          <p:nvPr/>
        </p:nvSpPr>
        <p:spPr>
          <a:xfrm>
            <a:off x="322489" y="2093452"/>
            <a:ext cx="2309052" cy="369332"/>
          </a:xfrm>
          <a:prstGeom prst="rect">
            <a:avLst/>
          </a:prstGeom>
          <a:noFill/>
        </p:spPr>
        <p:txBody>
          <a:bodyPr wrap="square" rtlCol="0">
            <a:spAutoFit/>
          </a:bodyPr>
          <a:lstStyle/>
          <a:p>
            <a:r>
              <a:rPr lang="en-US" altLang="zh-CN" dirty="0"/>
              <a:t>PDL</a:t>
            </a:r>
            <a:r>
              <a:rPr lang="zh-CN" altLang="en-US" dirty="0"/>
              <a:t>语言设计：</a:t>
            </a:r>
          </a:p>
        </p:txBody>
      </p:sp>
      <p:sp>
        <p:nvSpPr>
          <p:cNvPr id="100" name="文本框 99"/>
          <p:cNvSpPr txBox="1"/>
          <p:nvPr/>
        </p:nvSpPr>
        <p:spPr>
          <a:xfrm>
            <a:off x="785495" y="2721928"/>
            <a:ext cx="5080000" cy="3138170"/>
          </a:xfrm>
          <a:prstGeom prst="rect">
            <a:avLst/>
          </a:prstGeom>
          <a:noFill/>
          <a:ln w="9525">
            <a:noFill/>
          </a:ln>
        </p:spPr>
        <p:txBody>
          <a:bodyPr>
            <a:spAutoFit/>
          </a:bodyPr>
          <a:lstStyle/>
          <a:p>
            <a:pPr indent="0"/>
            <a:r>
              <a:rPr lang="en-US" b="0">
                <a:latin typeface="微软雅黑" panose="020B0503020204020204" charset="-122"/>
                <a:ea typeface="微软雅黑" panose="020B0503020204020204" charset="-122"/>
                <a:cs typeface="微软雅黑" panose="020B0503020204020204" charset="-122"/>
              </a:rPr>
              <a:t>Procedure  </a:t>
            </a:r>
            <a:r>
              <a:rPr lang="zh-CN" b="0">
                <a:latin typeface="微软雅黑" panose="020B0503020204020204" charset="-122"/>
                <a:ea typeface="微软雅黑" panose="020B0503020204020204" charset="-122"/>
                <a:cs typeface="微软雅黑" panose="020B0503020204020204" charset="-122"/>
              </a:rPr>
              <a:t>查看公告</a:t>
            </a:r>
            <a:r>
              <a:rPr lang="en-US" b="0">
                <a:latin typeface="微软雅黑" panose="020B0503020204020204" charset="-122"/>
                <a:ea typeface="微软雅黑" panose="020B0503020204020204" charset="-122"/>
                <a:cs typeface="微软雅黑" panose="020B0503020204020204" charset="-122"/>
              </a:rPr>
              <a:t>is</a:t>
            </a:r>
          </a:p>
          <a:p>
            <a:pPr indent="0"/>
            <a:r>
              <a:rPr lang="en-US" b="0">
                <a:latin typeface="微软雅黑" panose="020B0503020204020204" charset="-122"/>
                <a:ea typeface="微软雅黑" panose="020B0503020204020204" charset="-122"/>
                <a:cs typeface="微软雅黑" panose="020B0503020204020204" charset="-122"/>
              </a:rPr>
              <a:t>Begin </a:t>
            </a:r>
            <a:endParaRPr lang="zh-CN" b="0">
              <a:latin typeface="微软雅黑" panose="020B0503020204020204" charset="-122"/>
              <a:ea typeface="微软雅黑" panose="020B0503020204020204" charset="-122"/>
              <a:cs typeface="微软雅黑" panose="020B0503020204020204" charset="-122"/>
            </a:endParaRPr>
          </a:p>
          <a:p>
            <a:pPr indent="0"/>
            <a:r>
              <a:rPr lang="zh-CN" b="0">
                <a:latin typeface="微软雅黑" panose="020B0503020204020204" charset="-122"/>
                <a:ea typeface="微软雅黑" panose="020B0503020204020204" charset="-122"/>
                <a:cs typeface="微软雅黑" panose="020B0503020204020204" charset="-122"/>
              </a:rPr>
              <a:t>点击群组页面的查看公告</a:t>
            </a:r>
          </a:p>
          <a:p>
            <a:pPr indent="0"/>
            <a:r>
              <a:rPr lang="zh-CN" b="0">
                <a:latin typeface="微软雅黑" panose="020B0503020204020204" charset="-122"/>
                <a:ea typeface="微软雅黑" panose="020B0503020204020204" charset="-122"/>
                <a:cs typeface="微软雅黑" panose="020B0503020204020204" charset="-122"/>
              </a:rPr>
              <a:t>请求用户的</a:t>
            </a:r>
            <a:r>
              <a:rPr lang="en-US" b="0">
                <a:latin typeface="微软雅黑" panose="020B0503020204020204" charset="-122"/>
                <a:ea typeface="微软雅黑" panose="020B0503020204020204" charset="-122"/>
                <a:cs typeface="微软雅黑" panose="020B0503020204020204" charset="-122"/>
              </a:rPr>
              <a:t>openid</a:t>
            </a:r>
            <a:endParaRPr lang="zh-CN" b="0">
              <a:latin typeface="微软雅黑" panose="020B0503020204020204" charset="-122"/>
              <a:ea typeface="微软雅黑" panose="020B0503020204020204" charset="-122"/>
              <a:cs typeface="微软雅黑" panose="020B0503020204020204" charset="-122"/>
            </a:endParaRPr>
          </a:p>
          <a:p>
            <a:pPr indent="0"/>
            <a:r>
              <a:rPr lang="zh-CN" b="0">
                <a:latin typeface="微软雅黑" panose="020B0503020204020204" charset="-122"/>
                <a:ea typeface="微软雅黑" panose="020B0503020204020204" charset="-122"/>
                <a:cs typeface="微软雅黑" panose="020B0503020204020204" charset="-122"/>
              </a:rPr>
              <a:t>查找到对应用户的</a:t>
            </a:r>
            <a:r>
              <a:rPr lang="en-US" b="0">
                <a:latin typeface="微软雅黑" panose="020B0503020204020204" charset="-122"/>
                <a:ea typeface="微软雅黑" panose="020B0503020204020204" charset="-122"/>
                <a:cs typeface="微软雅黑" panose="020B0503020204020204" charset="-122"/>
              </a:rPr>
              <a:t>openid</a:t>
            </a:r>
            <a:r>
              <a:rPr lang="zh-CN" b="0">
                <a:latin typeface="微软雅黑" panose="020B0503020204020204" charset="-122"/>
                <a:ea typeface="微软雅黑" panose="020B0503020204020204" charset="-122"/>
                <a:cs typeface="微软雅黑" panose="020B0503020204020204" charset="-122"/>
              </a:rPr>
              <a:t>的</a:t>
            </a:r>
            <a:r>
              <a:rPr lang="en-US" b="0">
                <a:latin typeface="微软雅黑" panose="020B0503020204020204" charset="-122"/>
                <a:ea typeface="微软雅黑" panose="020B0503020204020204" charset="-122"/>
                <a:cs typeface="微软雅黑" panose="020B0503020204020204" charset="-122"/>
              </a:rPr>
              <a:t>locateid</a:t>
            </a:r>
          </a:p>
          <a:p>
            <a:pPr indent="0"/>
            <a:r>
              <a:rPr lang="en-US" b="0">
                <a:latin typeface="微软雅黑" panose="020B0503020204020204" charset="-122"/>
                <a:ea typeface="微软雅黑" panose="020B0503020204020204" charset="-122"/>
                <a:cs typeface="微软雅黑" panose="020B0503020204020204" charset="-122"/>
              </a:rPr>
              <a:t>if  </a:t>
            </a:r>
            <a:r>
              <a:rPr lang="zh-CN" b="0">
                <a:latin typeface="微软雅黑" panose="020B0503020204020204" charset="-122"/>
                <a:ea typeface="微软雅黑" panose="020B0503020204020204" charset="-122"/>
                <a:cs typeface="微软雅黑" panose="020B0503020204020204" charset="-122"/>
              </a:rPr>
              <a:t>点击查看用户的详细信息</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then </a:t>
            </a:r>
            <a:r>
              <a:rPr lang="zh-CN" b="0">
                <a:latin typeface="微软雅黑" panose="020B0503020204020204" charset="-122"/>
                <a:ea typeface="微软雅黑" panose="020B0503020204020204" charset="-122"/>
                <a:cs typeface="微软雅黑" panose="020B0503020204020204" charset="-122"/>
              </a:rPr>
              <a:t>根据公告中的加入人员</a:t>
            </a:r>
            <a:r>
              <a:rPr lang="en-US" b="0">
                <a:latin typeface="微软雅黑" panose="020B0503020204020204" charset="-122"/>
                <a:ea typeface="微软雅黑" panose="020B0503020204020204" charset="-122"/>
                <a:cs typeface="微软雅黑" panose="020B0503020204020204" charset="-122"/>
              </a:rPr>
              <a:t>id</a:t>
            </a:r>
            <a:r>
              <a:rPr lang="zh-CN" b="0">
                <a:latin typeface="微软雅黑" panose="020B0503020204020204" charset="-122"/>
                <a:ea typeface="微软雅黑" panose="020B0503020204020204" charset="-122"/>
                <a:cs typeface="微软雅黑" panose="020B0503020204020204" charset="-122"/>
              </a:rPr>
              <a:t>数组，依次请求数据库返回人员详细信息展现在界面上</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else </a:t>
            </a:r>
            <a:r>
              <a:rPr lang="zh-CN" b="0">
                <a:latin typeface="微软雅黑" panose="020B0503020204020204" charset="-122"/>
                <a:ea typeface="微软雅黑" panose="020B0503020204020204" charset="-122"/>
                <a:cs typeface="微软雅黑" panose="020B0503020204020204" charset="-122"/>
              </a:rPr>
              <a:t>显示该公告的基本信息</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end if</a:t>
            </a:r>
          </a:p>
          <a:p>
            <a:pPr indent="0"/>
            <a:r>
              <a:rPr lang="en-US" b="0">
                <a:latin typeface="微软雅黑" panose="020B0503020204020204" charset="-122"/>
                <a:ea typeface="微软雅黑" panose="020B0503020204020204" charset="-122"/>
                <a:cs typeface="微软雅黑" panose="020B0503020204020204" charset="-122"/>
              </a:rPr>
              <a:t>end </a:t>
            </a:r>
            <a:r>
              <a:rPr lang="zh-CN" b="0">
                <a:latin typeface="微软雅黑" panose="020B0503020204020204" charset="-122"/>
                <a:ea typeface="微软雅黑" panose="020B0503020204020204" charset="-122"/>
                <a:cs typeface="微软雅黑" panose="020B0503020204020204" charset="-122"/>
              </a:rPr>
              <a:t>查看公告</a:t>
            </a:r>
            <a:endParaRPr lang="zh-CN" altLang="en-US">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nvSpPr>
        <p:spPr>
          <a:xfrm>
            <a:off x="6343650" y="1898968"/>
            <a:ext cx="5080000" cy="3969385"/>
          </a:xfrm>
          <a:prstGeom prst="rect">
            <a:avLst/>
          </a:prstGeom>
          <a:noFill/>
          <a:ln w="9525">
            <a:noFill/>
          </a:ln>
        </p:spPr>
        <p:txBody>
          <a:bodyPr>
            <a:spAutoFit/>
          </a:bodyPr>
          <a:lstStyle/>
          <a:p>
            <a:pPr indent="0"/>
            <a:r>
              <a:rPr lang="en-US" b="0">
                <a:latin typeface="微软雅黑" panose="020B0503020204020204" charset="-122"/>
                <a:ea typeface="微软雅黑" panose="020B0503020204020204" charset="-122"/>
                <a:cs typeface="微软雅黑" panose="020B0503020204020204" charset="-122"/>
              </a:rPr>
              <a:t>Procedure  </a:t>
            </a:r>
            <a:r>
              <a:rPr lang="zh-CN" b="0">
                <a:latin typeface="微软雅黑" panose="020B0503020204020204" charset="-122"/>
                <a:ea typeface="微软雅黑" panose="020B0503020204020204" charset="-122"/>
                <a:cs typeface="微软雅黑" panose="020B0503020204020204" charset="-122"/>
              </a:rPr>
              <a:t>建立用户</a:t>
            </a:r>
            <a:r>
              <a:rPr lang="en-US" b="0">
                <a:latin typeface="微软雅黑" panose="020B0503020204020204" charset="-122"/>
                <a:ea typeface="微软雅黑" panose="020B0503020204020204" charset="-122"/>
                <a:cs typeface="微软雅黑" panose="020B0503020204020204" charset="-122"/>
              </a:rPr>
              <a:t>is</a:t>
            </a:r>
          </a:p>
          <a:p>
            <a:pPr indent="0"/>
            <a:r>
              <a:rPr lang="en-US" b="0">
                <a:latin typeface="微软雅黑" panose="020B0503020204020204" charset="-122"/>
                <a:ea typeface="微软雅黑" panose="020B0503020204020204" charset="-122"/>
                <a:cs typeface="微软雅黑" panose="020B0503020204020204" charset="-122"/>
              </a:rPr>
              <a:t>Begin </a:t>
            </a:r>
            <a:endParaRPr lang="zh-CN" b="0">
              <a:latin typeface="微软雅黑" panose="020B0503020204020204" charset="-122"/>
              <a:ea typeface="微软雅黑" panose="020B0503020204020204" charset="-122"/>
              <a:cs typeface="微软雅黑" panose="020B0503020204020204" charset="-122"/>
            </a:endParaRPr>
          </a:p>
          <a:p>
            <a:pPr indent="0"/>
            <a:r>
              <a:rPr lang="zh-CN" b="0">
                <a:latin typeface="微软雅黑" panose="020B0503020204020204" charset="-122"/>
                <a:ea typeface="微软雅黑" panose="020B0503020204020204" charset="-122"/>
                <a:cs typeface="微软雅黑" panose="020B0503020204020204" charset="-122"/>
              </a:rPr>
              <a:t>请求用户的</a:t>
            </a:r>
            <a:r>
              <a:rPr lang="en-US" b="0">
                <a:latin typeface="微软雅黑" panose="020B0503020204020204" charset="-122"/>
                <a:ea typeface="微软雅黑" panose="020B0503020204020204" charset="-122"/>
                <a:cs typeface="微软雅黑" panose="020B0503020204020204" charset="-122"/>
              </a:rPr>
              <a:t>openid</a:t>
            </a:r>
            <a:endParaRPr lang="zh-CN" b="0">
              <a:latin typeface="微软雅黑" panose="020B0503020204020204" charset="-122"/>
              <a:ea typeface="微软雅黑" panose="020B0503020204020204" charset="-122"/>
              <a:cs typeface="微软雅黑" panose="020B0503020204020204" charset="-122"/>
            </a:endParaRPr>
          </a:p>
          <a:p>
            <a:pPr indent="0"/>
            <a:r>
              <a:rPr lang="zh-CN" b="0">
                <a:latin typeface="微软雅黑" panose="020B0503020204020204" charset="-122"/>
                <a:ea typeface="微软雅黑" panose="020B0503020204020204" charset="-122"/>
                <a:cs typeface="微软雅黑" panose="020B0503020204020204" charset="-122"/>
              </a:rPr>
              <a:t>查看用户的</a:t>
            </a:r>
            <a:r>
              <a:rPr lang="en-US" b="0">
                <a:latin typeface="微软雅黑" panose="020B0503020204020204" charset="-122"/>
                <a:ea typeface="微软雅黑" panose="020B0503020204020204" charset="-122"/>
                <a:cs typeface="微软雅黑" panose="020B0503020204020204" charset="-122"/>
              </a:rPr>
              <a:t>openid</a:t>
            </a:r>
            <a:r>
              <a:rPr lang="zh-CN" b="0">
                <a:latin typeface="微软雅黑" panose="020B0503020204020204" charset="-122"/>
                <a:ea typeface="微软雅黑" panose="020B0503020204020204" charset="-122"/>
                <a:cs typeface="微软雅黑" panose="020B0503020204020204" charset="-122"/>
              </a:rPr>
              <a:t>在用户数据库中是否重复</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If </a:t>
            </a:r>
            <a:r>
              <a:rPr lang="zh-CN" b="0">
                <a:latin typeface="微软雅黑" panose="020B0503020204020204" charset="-122"/>
                <a:ea typeface="微软雅黑" panose="020B0503020204020204" charset="-122"/>
                <a:cs typeface="微软雅黑" panose="020B0503020204020204" charset="-122"/>
              </a:rPr>
              <a:t>重复</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  Then </a:t>
            </a:r>
            <a:r>
              <a:rPr lang="zh-CN" b="0">
                <a:latin typeface="微软雅黑" panose="020B0503020204020204" charset="-122"/>
                <a:ea typeface="微软雅黑" panose="020B0503020204020204" charset="-122"/>
                <a:cs typeface="微软雅黑" panose="020B0503020204020204" charset="-122"/>
              </a:rPr>
              <a:t>直接跳到探索界面</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Else</a:t>
            </a:r>
          </a:p>
          <a:p>
            <a:pPr indent="0"/>
            <a:r>
              <a:rPr lang="en-US" b="0">
                <a:latin typeface="微软雅黑" panose="020B0503020204020204" charset="-122"/>
                <a:ea typeface="微软雅黑" panose="020B0503020204020204" charset="-122"/>
                <a:cs typeface="微软雅黑" panose="020B0503020204020204" charset="-122"/>
              </a:rPr>
              <a:t>  </a:t>
            </a:r>
            <a:r>
              <a:rPr lang="zh-CN" b="0">
                <a:latin typeface="微软雅黑" panose="020B0503020204020204" charset="-122"/>
                <a:ea typeface="微软雅黑" panose="020B0503020204020204" charset="-122"/>
                <a:cs typeface="微软雅黑" panose="020B0503020204020204" charset="-122"/>
              </a:rPr>
              <a:t>填写相关信息</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If  </a:t>
            </a:r>
            <a:r>
              <a:rPr lang="zh-CN" b="0">
                <a:latin typeface="微软雅黑" panose="020B0503020204020204" charset="-122"/>
                <a:ea typeface="微软雅黑" panose="020B0503020204020204" charset="-122"/>
                <a:cs typeface="微软雅黑" panose="020B0503020204020204" charset="-122"/>
              </a:rPr>
              <a:t>相关信息填写合法</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then </a:t>
            </a:r>
            <a:r>
              <a:rPr lang="zh-CN" b="0">
                <a:latin typeface="微软雅黑" panose="020B0503020204020204" charset="-122"/>
                <a:ea typeface="微软雅黑" panose="020B0503020204020204" charset="-122"/>
                <a:cs typeface="微软雅黑" panose="020B0503020204020204" charset="-122"/>
              </a:rPr>
              <a:t>请求</a:t>
            </a:r>
            <a:r>
              <a:rPr lang="en-US" b="0">
                <a:latin typeface="微软雅黑" panose="020B0503020204020204" charset="-122"/>
                <a:ea typeface="微软雅黑" panose="020B0503020204020204" charset="-122"/>
                <a:cs typeface="微软雅黑" panose="020B0503020204020204" charset="-122"/>
              </a:rPr>
              <a:t>wx</a:t>
            </a:r>
            <a:r>
              <a:rPr lang="zh-CN" b="0">
                <a:latin typeface="微软雅黑" panose="020B0503020204020204" charset="-122"/>
                <a:ea typeface="微软雅黑" panose="020B0503020204020204" charset="-122"/>
                <a:cs typeface="微软雅黑" panose="020B0503020204020204" charset="-122"/>
              </a:rPr>
              <a:t>获取用户基本信息，并与用户已填信息联合根据用户的</a:t>
            </a:r>
            <a:r>
              <a:rPr lang="en-US" b="0">
                <a:latin typeface="微软雅黑" panose="020B0503020204020204" charset="-122"/>
                <a:ea typeface="微软雅黑" panose="020B0503020204020204" charset="-122"/>
                <a:cs typeface="微软雅黑" panose="020B0503020204020204" charset="-122"/>
              </a:rPr>
              <a:t>openid</a:t>
            </a:r>
            <a:r>
              <a:rPr lang="zh-CN" b="0">
                <a:latin typeface="微软雅黑" panose="020B0503020204020204" charset="-122"/>
                <a:ea typeface="微软雅黑" panose="020B0503020204020204" charset="-122"/>
                <a:cs typeface="微软雅黑" panose="020B0503020204020204" charset="-122"/>
              </a:rPr>
              <a:t>一起存入数据库当中</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else </a:t>
            </a:r>
            <a:r>
              <a:rPr lang="zh-CN" b="0">
                <a:latin typeface="微软雅黑" panose="020B0503020204020204" charset="-122"/>
                <a:ea typeface="微软雅黑" panose="020B0503020204020204" charset="-122"/>
                <a:cs typeface="微软雅黑" panose="020B0503020204020204" charset="-122"/>
              </a:rPr>
              <a:t>显示该公告的基本信息</a:t>
            </a:r>
            <a:endParaRPr lang="en-US" b="0">
              <a:latin typeface="微软雅黑" panose="020B0503020204020204" charset="-122"/>
              <a:ea typeface="微软雅黑" panose="020B0503020204020204" charset="-122"/>
              <a:cs typeface="微软雅黑" panose="020B0503020204020204" charset="-122"/>
            </a:endParaRPr>
          </a:p>
          <a:p>
            <a:pPr indent="0"/>
            <a:r>
              <a:rPr lang="en-US" b="0">
                <a:latin typeface="微软雅黑" panose="020B0503020204020204" charset="-122"/>
                <a:ea typeface="微软雅黑" panose="020B0503020204020204" charset="-122"/>
                <a:cs typeface="微软雅黑" panose="020B0503020204020204" charset="-122"/>
              </a:rPr>
              <a:t>end if</a:t>
            </a:r>
          </a:p>
          <a:p>
            <a:pPr indent="0"/>
            <a:r>
              <a:rPr lang="en-US" b="0">
                <a:latin typeface="微软雅黑" panose="020B0503020204020204" charset="-122"/>
                <a:ea typeface="微软雅黑" panose="020B0503020204020204" charset="-122"/>
                <a:cs typeface="微软雅黑" panose="020B0503020204020204" charset="-122"/>
              </a:rPr>
              <a:t>end </a:t>
            </a:r>
            <a:r>
              <a:rPr lang="zh-CN" b="0">
                <a:latin typeface="微软雅黑" panose="020B0503020204020204" charset="-122"/>
                <a:ea typeface="微软雅黑" panose="020B0503020204020204" charset="-122"/>
                <a:cs typeface="微软雅黑" panose="020B0503020204020204" charset="-122"/>
              </a:rPr>
              <a:t>建立用户</a:t>
            </a:r>
            <a:endParaRPr lang="zh-CN" altLang="en-US">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9" name="Rectangle 4"/>
          <p:cNvSpPr>
            <a:spLocks noChangeArrowheads="1"/>
          </p:cNvSpPr>
          <p:nvPr/>
        </p:nvSpPr>
        <p:spPr bwMode="auto">
          <a:xfrm>
            <a:off x="3094846" y="268223"/>
            <a:ext cx="16605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文本框 12"/>
          <p:cNvSpPr txBox="1"/>
          <p:nvPr/>
        </p:nvSpPr>
        <p:spPr>
          <a:xfrm>
            <a:off x="688839" y="1529684"/>
            <a:ext cx="4680397" cy="369332"/>
          </a:xfrm>
          <a:prstGeom prst="rect">
            <a:avLst/>
          </a:prstGeom>
          <a:noFill/>
        </p:spPr>
        <p:txBody>
          <a:bodyPr wrap="square" rtlCol="0">
            <a:spAutoFit/>
          </a:bodyPr>
          <a:lstStyle/>
          <a:p>
            <a:r>
              <a:rPr lang="en-US" altLang="zh-CN" dirty="0"/>
              <a:t>5</a:t>
            </a:r>
            <a:r>
              <a:rPr lang="zh-CN" altLang="en-US" dirty="0"/>
              <a:t>、详细设计文档修改过程</a:t>
            </a:r>
          </a:p>
        </p:txBody>
      </p:sp>
      <p:sp>
        <p:nvSpPr>
          <p:cNvPr id="10" name="文本框 9"/>
          <p:cNvSpPr txBox="1"/>
          <p:nvPr/>
        </p:nvSpPr>
        <p:spPr>
          <a:xfrm>
            <a:off x="785794" y="4631536"/>
            <a:ext cx="10458855" cy="368300"/>
          </a:xfrm>
          <a:prstGeom prst="rect">
            <a:avLst/>
          </a:prstGeom>
          <a:noFill/>
        </p:spPr>
        <p:txBody>
          <a:bodyPr wrap="square" rtlCol="0">
            <a:spAutoFit/>
          </a:bodyPr>
          <a:lstStyle/>
          <a:p>
            <a:r>
              <a:rPr lang="zh-CN" altLang="en-US" dirty="0"/>
              <a:t>修订后的详细设计文档为</a:t>
            </a:r>
            <a:r>
              <a:rPr lang="en-US" altLang="zh-CN" dirty="0"/>
              <a:t>V5.0</a:t>
            </a:r>
            <a:r>
              <a:rPr lang="zh-CN" altLang="en-US" dirty="0"/>
              <a:t>版本，共有</a:t>
            </a:r>
            <a:r>
              <a:rPr lang="en-US" altLang="zh-CN" dirty="0"/>
              <a:t>3687</a:t>
            </a:r>
            <a:r>
              <a:rPr lang="zh-CN" altLang="en-US" dirty="0"/>
              <a:t>字，长</a:t>
            </a:r>
            <a:r>
              <a:rPr lang="en-US" altLang="zh-CN" dirty="0"/>
              <a:t>27</a:t>
            </a:r>
            <a:r>
              <a:rPr lang="zh-CN" altLang="en-US" dirty="0"/>
              <a:t>页，已将文档内全部要求部分填写完整。</a:t>
            </a:r>
          </a:p>
        </p:txBody>
      </p:sp>
      <p:pic>
        <p:nvPicPr>
          <p:cNvPr id="3" name="图片 2">
            <a:extLst>
              <a:ext uri="{FF2B5EF4-FFF2-40B4-BE49-F238E27FC236}">
                <a16:creationId xmlns:a16="http://schemas.microsoft.com/office/drawing/2014/main" id="{1C067D61-42AD-40D0-9885-FA5348429DD7}"/>
              </a:ext>
            </a:extLst>
          </p:cNvPr>
          <p:cNvPicPr>
            <a:picLocks noChangeAspect="1"/>
          </p:cNvPicPr>
          <p:nvPr/>
        </p:nvPicPr>
        <p:blipFill>
          <a:blip r:embed="rId3"/>
          <a:stretch>
            <a:fillRect/>
          </a:stretch>
        </p:blipFill>
        <p:spPr>
          <a:xfrm>
            <a:off x="785794" y="1929379"/>
            <a:ext cx="7305675" cy="26860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9" name="Rectangle 4"/>
          <p:cNvSpPr>
            <a:spLocks noChangeArrowheads="1"/>
          </p:cNvSpPr>
          <p:nvPr/>
        </p:nvSpPr>
        <p:spPr bwMode="auto">
          <a:xfrm>
            <a:off x="3094846" y="268223"/>
            <a:ext cx="16605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文本框 12"/>
          <p:cNvSpPr txBox="1"/>
          <p:nvPr/>
        </p:nvSpPr>
        <p:spPr>
          <a:xfrm>
            <a:off x="688839" y="1529684"/>
            <a:ext cx="4680397" cy="369332"/>
          </a:xfrm>
          <a:prstGeom prst="rect">
            <a:avLst/>
          </a:prstGeom>
          <a:noFill/>
        </p:spPr>
        <p:txBody>
          <a:bodyPr wrap="square" rtlCol="0">
            <a:spAutoFit/>
          </a:bodyPr>
          <a:lstStyle/>
          <a:p>
            <a:r>
              <a:rPr lang="en-US" altLang="zh-CN" dirty="0"/>
              <a:t>6</a:t>
            </a:r>
            <a:r>
              <a:rPr lang="zh-CN" altLang="en-US" dirty="0"/>
              <a:t>、实现过程：</a:t>
            </a:r>
          </a:p>
        </p:txBody>
      </p:sp>
      <p:sp>
        <p:nvSpPr>
          <p:cNvPr id="2" name="文本框 1"/>
          <p:cNvSpPr txBox="1"/>
          <p:nvPr/>
        </p:nvSpPr>
        <p:spPr>
          <a:xfrm>
            <a:off x="322489" y="2093452"/>
            <a:ext cx="2309052" cy="369332"/>
          </a:xfrm>
          <a:prstGeom prst="rect">
            <a:avLst/>
          </a:prstGeom>
          <a:noFill/>
        </p:spPr>
        <p:txBody>
          <a:bodyPr wrap="square" rtlCol="0">
            <a:spAutoFit/>
          </a:bodyPr>
          <a:lstStyle/>
          <a:p>
            <a:r>
              <a:rPr lang="zh-CN" altLang="en-US" dirty="0"/>
              <a:t>代码规范：</a:t>
            </a:r>
          </a:p>
        </p:txBody>
      </p:sp>
      <p:graphicFrame>
        <p:nvGraphicFramePr>
          <p:cNvPr id="8" name="表格 7"/>
          <p:cNvGraphicFramePr>
            <a:graphicFrameLocks noGrp="1"/>
          </p:cNvGraphicFramePr>
          <p:nvPr/>
        </p:nvGraphicFramePr>
        <p:xfrm>
          <a:off x="2951988" y="1529684"/>
          <a:ext cx="8788908" cy="5027881"/>
        </p:xfrm>
        <a:graphic>
          <a:graphicData uri="http://schemas.openxmlformats.org/drawingml/2006/table">
            <a:tbl>
              <a:tblPr firstRow="1" firstCol="1" bandRow="1">
                <a:tableStyleId>{5C22544A-7EE6-4342-B048-85BDC9FD1C3A}</a:tableStyleId>
              </a:tblPr>
              <a:tblGrid>
                <a:gridCol w="1220052">
                  <a:extLst>
                    <a:ext uri="{9D8B030D-6E8A-4147-A177-3AD203B41FA5}">
                      <a16:colId xmlns:a16="http://schemas.microsoft.com/office/drawing/2014/main" val="20000"/>
                    </a:ext>
                  </a:extLst>
                </a:gridCol>
                <a:gridCol w="1348966">
                  <a:extLst>
                    <a:ext uri="{9D8B030D-6E8A-4147-A177-3AD203B41FA5}">
                      <a16:colId xmlns:a16="http://schemas.microsoft.com/office/drawing/2014/main" val="20001"/>
                    </a:ext>
                  </a:extLst>
                </a:gridCol>
                <a:gridCol w="6219890">
                  <a:extLst>
                    <a:ext uri="{9D8B030D-6E8A-4147-A177-3AD203B41FA5}">
                      <a16:colId xmlns:a16="http://schemas.microsoft.com/office/drawing/2014/main" val="20002"/>
                    </a:ext>
                  </a:extLst>
                </a:gridCol>
              </a:tblGrid>
              <a:tr h="583296">
                <a:tc gridSpan="3">
                  <a:txBody>
                    <a:bodyPr/>
                    <a:lstStyle/>
                    <a:p>
                      <a:pPr algn="ctr">
                        <a:spcAft>
                          <a:spcPts val="0"/>
                        </a:spcAft>
                      </a:pPr>
                      <a:r>
                        <a:rPr lang="en-US" sz="2400" kern="100">
                          <a:effectLst/>
                        </a:rPr>
                        <a:t>G06</a:t>
                      </a:r>
                      <a:r>
                        <a:rPr lang="zh-CN" sz="2400" kern="100">
                          <a:effectLst/>
                        </a:rPr>
                        <a:t>小组</a:t>
                      </a:r>
                      <a:r>
                        <a:rPr lang="en-US" sz="2400" kern="100">
                          <a:effectLst/>
                        </a:rPr>
                        <a:t>BALL_Date</a:t>
                      </a:r>
                      <a:r>
                        <a:rPr lang="zh-CN" sz="2400" kern="100">
                          <a:effectLst/>
                        </a:rPr>
                        <a:t>小组代码规范</a:t>
                      </a:r>
                      <a:r>
                        <a:rPr lang="en-US" sz="3600" kern="100">
                          <a:effectLst/>
                        </a:rPr>
                        <a:t> </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235562">
                <a:tc>
                  <a:txBody>
                    <a:bodyPr/>
                    <a:lstStyle/>
                    <a:p>
                      <a:pPr algn="just">
                        <a:spcAft>
                          <a:spcPts val="0"/>
                        </a:spcAft>
                      </a:pPr>
                      <a:r>
                        <a:rPr lang="zh-CN" sz="1400" kern="100">
                          <a:effectLst/>
                        </a:rPr>
                        <a:t>序号</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类别</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执行规范</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235562">
                <a:tc>
                  <a:txBody>
                    <a:bodyPr/>
                    <a:lstStyle/>
                    <a:p>
                      <a:pPr algn="just">
                        <a:spcAft>
                          <a:spcPts val="0"/>
                        </a:spcAft>
                      </a:pPr>
                      <a:r>
                        <a:rPr lang="en-US" sz="1400" kern="100">
                          <a:effectLst/>
                        </a:rPr>
                        <a:t>1.1</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命名风格</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代码中的命名不能以下划线、美元符号开头或结尾。</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942245">
                <a:tc>
                  <a:txBody>
                    <a:bodyPr/>
                    <a:lstStyle/>
                    <a:p>
                      <a:pPr algn="just">
                        <a:spcAft>
                          <a:spcPts val="0"/>
                        </a:spcAft>
                      </a:pPr>
                      <a:r>
                        <a:rPr lang="en-US" sz="1400" kern="100">
                          <a:effectLst/>
                        </a:rPr>
                        <a:t>1.2</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命名风格</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代码中的命名严禁使用拼音与英文混合的方式，更不允许直接使用中文的方式。</a:t>
                      </a:r>
                      <a:r>
                        <a:rPr lang="en-US" sz="1400" kern="100">
                          <a:effectLst/>
                        </a:rPr>
                        <a:t> </a:t>
                      </a:r>
                      <a:endParaRPr lang="zh-CN" sz="1400" kern="100">
                        <a:effectLst/>
                      </a:endParaRPr>
                    </a:p>
                    <a:p>
                      <a:pPr algn="just">
                        <a:spcAft>
                          <a:spcPts val="0"/>
                        </a:spcAft>
                      </a:pPr>
                      <a:r>
                        <a:rPr lang="zh-CN" sz="1400" kern="100">
                          <a:effectLst/>
                        </a:rPr>
                        <a:t>说明：正确的英文拼写和语法可以让阅读者易于理解，避免歧义。注意，即使纯拼音命名方式也要避免采用。</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471123">
                <a:tc>
                  <a:txBody>
                    <a:bodyPr/>
                    <a:lstStyle/>
                    <a:p>
                      <a:pPr algn="just">
                        <a:spcAft>
                          <a:spcPts val="0"/>
                        </a:spcAft>
                      </a:pPr>
                      <a:r>
                        <a:rPr lang="en-US" sz="1400" kern="100">
                          <a:effectLst/>
                        </a:rPr>
                        <a:t>1.3</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命名风格</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dirty="0">
                          <a:effectLst/>
                        </a:rPr>
                        <a:t>方法名、参数名、成员变量、局部变量都统一必须遵从驼峰形式，如</a:t>
                      </a:r>
                      <a:r>
                        <a:rPr lang="en-US" sz="1400" kern="100" dirty="0" err="1">
                          <a:effectLst/>
                        </a:rPr>
                        <a:t>UserAvatarUrl</a:t>
                      </a:r>
                      <a:endParaRPr lang="en-US" sz="1400" kern="100" dirty="0">
                        <a:effectLst/>
                      </a:endParaRPr>
                    </a:p>
                    <a:p>
                      <a:pPr algn="just">
                        <a:spcAft>
                          <a:spcPts val="0"/>
                        </a:spcAft>
                      </a:pPr>
                      <a:r>
                        <a:rPr lang="zh-CN" altLang="en-US" sz="1400" b="1" kern="100" dirty="0">
                          <a:effectLst/>
                          <a:latin typeface="Calibri" panose="020F0502020204030204" pitchFamily="34" charset="0"/>
                          <a:ea typeface="宋体" panose="02010600030101010101" pitchFamily="2" charset="-122"/>
                          <a:cs typeface="Times New Roman" panose="02020603050405020304" pitchFamily="18" charset="0"/>
                        </a:rPr>
                        <a:t>代码中的类名使用大驼峰的命名方法，方法和变量使用小驼峰的命名方法。</a:t>
                      </a:r>
                      <a:endParaRPr lang="zh-CN" sz="14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471123">
                <a:tc>
                  <a:txBody>
                    <a:bodyPr/>
                    <a:lstStyle/>
                    <a:p>
                      <a:pPr algn="just">
                        <a:spcAft>
                          <a:spcPts val="0"/>
                        </a:spcAft>
                      </a:pPr>
                      <a:r>
                        <a:rPr lang="en-US" sz="1400" kern="100">
                          <a:effectLst/>
                        </a:rPr>
                        <a:t>1.4</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命名风格</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dirty="0">
                          <a:effectLst/>
                        </a:rPr>
                        <a:t>常量命名全部大写，单词间用下划线隔开，力求语义表达完整清楚。</a:t>
                      </a:r>
                      <a:endParaRPr lang="zh-CN"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1177807">
                <a:tc>
                  <a:txBody>
                    <a:bodyPr/>
                    <a:lstStyle/>
                    <a:p>
                      <a:pPr algn="just">
                        <a:spcAft>
                          <a:spcPts val="0"/>
                        </a:spcAft>
                      </a:pPr>
                      <a:r>
                        <a:rPr lang="en-US" sz="1400" kern="100">
                          <a:effectLst/>
                        </a:rPr>
                        <a:t>2.1</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代码格式</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342900" lvl="0" indent="-342900" algn="just">
                        <a:spcAft>
                          <a:spcPts val="0"/>
                        </a:spcAft>
                        <a:buFont typeface="+mj-lt"/>
                        <a:buAutoNum type="arabicPeriod"/>
                        <a:tabLst>
                          <a:tab pos="198120" algn="l"/>
                        </a:tabLst>
                      </a:pPr>
                      <a:r>
                        <a:rPr lang="zh-CN" sz="1400" kern="100">
                          <a:effectLst/>
                        </a:rPr>
                        <a:t>大括号的使用约定。如果是大括号内为空，则简洁地写成</a:t>
                      </a:r>
                      <a:r>
                        <a:rPr lang="en-US" sz="1400" kern="100">
                          <a:effectLst/>
                        </a:rPr>
                        <a:t>{}</a:t>
                      </a:r>
                      <a:r>
                        <a:rPr lang="zh-CN" sz="1400" kern="100">
                          <a:effectLst/>
                        </a:rPr>
                        <a:t>即可，不需要换行；如果是非空代码块则：</a:t>
                      </a:r>
                    </a:p>
                    <a:p>
                      <a:pPr algn="just">
                        <a:spcAft>
                          <a:spcPts val="0"/>
                        </a:spcAft>
                      </a:pPr>
                      <a:r>
                        <a:rPr lang="en-US" sz="1400" kern="100">
                          <a:effectLst/>
                        </a:rPr>
                        <a:t>I.</a:t>
                      </a:r>
                      <a:r>
                        <a:rPr lang="zh-CN" sz="1400" kern="100">
                          <a:effectLst/>
                        </a:rPr>
                        <a:t>左大括号前不换行。</a:t>
                      </a:r>
                    </a:p>
                    <a:p>
                      <a:pPr algn="just">
                        <a:spcAft>
                          <a:spcPts val="0"/>
                        </a:spcAft>
                      </a:pPr>
                      <a:r>
                        <a:rPr lang="en-US" sz="1400" kern="100">
                          <a:effectLst/>
                        </a:rPr>
                        <a:t>Ii.</a:t>
                      </a:r>
                      <a:r>
                        <a:rPr lang="zh-CN" sz="1400" kern="100">
                          <a:effectLst/>
                        </a:rPr>
                        <a:t>左大括号后换行。</a:t>
                      </a:r>
                    </a:p>
                    <a:p>
                      <a:pPr algn="just">
                        <a:spcAft>
                          <a:spcPts val="0"/>
                        </a:spcAft>
                      </a:pPr>
                      <a:r>
                        <a:rPr lang="en-US" sz="1400" kern="100">
                          <a:effectLst/>
                        </a:rPr>
                        <a:t>Iii.</a:t>
                      </a:r>
                      <a:r>
                        <a:rPr lang="zh-CN" sz="1400" kern="100">
                          <a:effectLst/>
                        </a:rPr>
                        <a:t>右大括号前换行。</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r h="271083">
                <a:tc>
                  <a:txBody>
                    <a:bodyPr/>
                    <a:lstStyle/>
                    <a:p>
                      <a:pPr algn="just">
                        <a:spcAft>
                          <a:spcPts val="0"/>
                        </a:spcAft>
                      </a:pPr>
                      <a:r>
                        <a:rPr lang="en-US" sz="1400" kern="100">
                          <a:effectLst/>
                        </a:rPr>
                        <a:t>2.2</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代码格式</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dirty="0">
                          <a:effectLst/>
                        </a:rPr>
                        <a:t>注释的双斜线与注释内容紧挨</a:t>
                      </a:r>
                      <a:endParaRPr lang="zh-CN"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7"/>
                  </a:ext>
                </a:extLst>
              </a:tr>
              <a:tr h="471123">
                <a:tc>
                  <a:txBody>
                    <a:bodyPr/>
                    <a:lstStyle/>
                    <a:p>
                      <a:pPr algn="just">
                        <a:spcAft>
                          <a:spcPts val="0"/>
                        </a:spcAft>
                      </a:pPr>
                      <a:r>
                        <a:rPr lang="en-US" sz="1400" kern="100">
                          <a:effectLst/>
                        </a:rPr>
                        <a:t>2.3</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代码格式</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dirty="0">
                          <a:effectLst/>
                        </a:rPr>
                        <a:t>没有必要增加若干空格来使某一行的字符与上一行对应位置的字符对齐。</a:t>
                      </a:r>
                      <a:endParaRPr lang="zh-CN"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8"/>
                  </a:ext>
                </a:extLst>
              </a:tr>
            </a:tbl>
          </a:graphicData>
        </a:graphic>
      </p:graphicFrame>
      <p:pic>
        <p:nvPicPr>
          <p:cNvPr id="59393" name="图片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9686" y="2650220"/>
            <a:ext cx="877422" cy="76359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7" y="1165580"/>
            <a:ext cx="10392355" cy="523220"/>
          </a:xfrm>
          <a:prstGeom prst="rect">
            <a:avLst/>
          </a:prstGeom>
          <a:noFill/>
        </p:spPr>
        <p:txBody>
          <a:bodyPr wrap="square" rtlCol="0">
            <a:spAutoFit/>
          </a:bodyPr>
          <a:lstStyle/>
          <a:p>
            <a:r>
              <a:rPr lang="zh-CN" altLang="en-US" sz="2800" b="1" dirty="0">
                <a:solidFill>
                  <a:schemeClr val="accent2"/>
                </a:solidFill>
                <a:sym typeface="+mn-ea"/>
              </a:rPr>
              <a:t>小组文档提交情况（此处引用的是组长抄送给组员的发送记录）</a:t>
            </a:r>
            <a:endParaRPr lang="en-US" altLang="zh-CN" sz="2800" b="1" dirty="0">
              <a:solidFill>
                <a:schemeClr val="accent2"/>
              </a:solidFill>
              <a:sym typeface="+mn-ea"/>
            </a:endParaRPr>
          </a:p>
        </p:txBody>
      </p:sp>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文档提交情况</a:t>
            </a:r>
          </a:p>
        </p:txBody>
      </p:sp>
      <p:sp>
        <p:nvSpPr>
          <p:cNvPr id="2" name="文本框 1"/>
          <p:cNvSpPr txBox="1"/>
          <p:nvPr/>
        </p:nvSpPr>
        <p:spPr>
          <a:xfrm>
            <a:off x="559885" y="3847067"/>
            <a:ext cx="4680397" cy="369332"/>
          </a:xfrm>
          <a:prstGeom prst="rect">
            <a:avLst/>
          </a:prstGeom>
          <a:noFill/>
        </p:spPr>
        <p:txBody>
          <a:bodyPr wrap="square" rtlCol="0">
            <a:spAutoFit/>
          </a:bodyPr>
          <a:lstStyle/>
          <a:p>
            <a:r>
              <a:rPr lang="en-US" altLang="zh-CN" dirty="0"/>
              <a:t>7</a:t>
            </a:r>
            <a:r>
              <a:rPr lang="zh-CN" altLang="en-US" dirty="0"/>
              <a:t>、用户手册文档编写情况</a:t>
            </a:r>
          </a:p>
        </p:txBody>
      </p:sp>
      <p:pic>
        <p:nvPicPr>
          <p:cNvPr id="3" name="图片 2"/>
          <p:cNvPicPr>
            <a:picLocks noChangeAspect="1"/>
          </p:cNvPicPr>
          <p:nvPr/>
        </p:nvPicPr>
        <p:blipFill>
          <a:blip r:embed="rId3"/>
          <a:stretch>
            <a:fillRect/>
          </a:stretch>
        </p:blipFill>
        <p:spPr>
          <a:xfrm>
            <a:off x="284407" y="2635011"/>
            <a:ext cx="11743563" cy="855155"/>
          </a:xfrm>
          <a:prstGeom prst="rect">
            <a:avLst/>
          </a:prstGeom>
        </p:spPr>
      </p:pic>
      <p:sp>
        <p:nvSpPr>
          <p:cNvPr id="8" name="文本框 7"/>
          <p:cNvSpPr txBox="1"/>
          <p:nvPr/>
        </p:nvSpPr>
        <p:spPr>
          <a:xfrm>
            <a:off x="841239" y="2083364"/>
            <a:ext cx="4680397" cy="369332"/>
          </a:xfrm>
          <a:prstGeom prst="rect">
            <a:avLst/>
          </a:prstGeom>
          <a:noFill/>
        </p:spPr>
        <p:txBody>
          <a:bodyPr wrap="square" rtlCol="0">
            <a:spAutoFit/>
          </a:bodyPr>
          <a:lstStyle/>
          <a:p>
            <a:r>
              <a:rPr lang="en-US" altLang="zh-CN" dirty="0"/>
              <a:t>7</a:t>
            </a:r>
            <a:r>
              <a:rPr lang="zh-CN" altLang="en-US" dirty="0"/>
              <a:t>、测试计划文档提交情况</a:t>
            </a:r>
          </a:p>
        </p:txBody>
      </p:sp>
      <p:pic>
        <p:nvPicPr>
          <p:cNvPr id="6" name="图片 5">
            <a:extLst>
              <a:ext uri="{FF2B5EF4-FFF2-40B4-BE49-F238E27FC236}">
                <a16:creationId xmlns:a16="http://schemas.microsoft.com/office/drawing/2014/main" id="{B48CBCB2-07A9-458B-AE29-4005D156B072}"/>
              </a:ext>
            </a:extLst>
          </p:cNvPr>
          <p:cNvPicPr>
            <a:picLocks noChangeAspect="1"/>
          </p:cNvPicPr>
          <p:nvPr/>
        </p:nvPicPr>
        <p:blipFill>
          <a:blip r:embed="rId4"/>
          <a:stretch>
            <a:fillRect/>
          </a:stretch>
        </p:blipFill>
        <p:spPr>
          <a:xfrm>
            <a:off x="2214659" y="4216399"/>
            <a:ext cx="7258050" cy="24577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文档提交情况</a:t>
            </a:r>
          </a:p>
        </p:txBody>
      </p:sp>
      <p:sp>
        <p:nvSpPr>
          <p:cNvPr id="8" name="文本框 7"/>
          <p:cNvSpPr txBox="1"/>
          <p:nvPr/>
        </p:nvSpPr>
        <p:spPr>
          <a:xfrm>
            <a:off x="550954" y="1887420"/>
            <a:ext cx="1085532" cy="923330"/>
          </a:xfrm>
          <a:prstGeom prst="rect">
            <a:avLst/>
          </a:prstGeom>
          <a:noFill/>
        </p:spPr>
        <p:txBody>
          <a:bodyPr wrap="square" rtlCol="0">
            <a:spAutoFit/>
          </a:bodyPr>
          <a:lstStyle/>
          <a:p>
            <a:r>
              <a:rPr lang="en-US" altLang="zh-CN" dirty="0"/>
              <a:t>8</a:t>
            </a:r>
            <a:r>
              <a:rPr lang="zh-CN" altLang="en-US" dirty="0"/>
              <a:t>、配置系统管理情况</a:t>
            </a:r>
          </a:p>
        </p:txBody>
      </p:sp>
      <p:pic>
        <p:nvPicPr>
          <p:cNvPr id="3" name="图片 2"/>
          <p:cNvPicPr>
            <a:picLocks noChangeAspect="1"/>
          </p:cNvPicPr>
          <p:nvPr/>
        </p:nvPicPr>
        <p:blipFill>
          <a:blip r:embed="rId3"/>
          <a:stretch>
            <a:fillRect/>
          </a:stretch>
        </p:blipFill>
        <p:spPr>
          <a:xfrm>
            <a:off x="1636486" y="402923"/>
            <a:ext cx="10502266" cy="615027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01</a:t>
            </a:r>
            <a:endParaRPr lang="zh-CN" altLang="en-US" sz="4000" u="sng" dirty="0">
              <a:solidFill>
                <a:srgbClr val="1A9895"/>
              </a:solidFill>
            </a:endParaRPr>
          </a:p>
        </p:txBody>
      </p:sp>
      <p:sp>
        <p:nvSpPr>
          <p:cNvPr id="3" name="矩形 2"/>
          <p:cNvSpPr/>
          <p:nvPr/>
        </p:nvSpPr>
        <p:spPr>
          <a:xfrm>
            <a:off x="1651000" y="433700"/>
            <a:ext cx="4692650" cy="706755"/>
          </a:xfrm>
          <a:prstGeom prst="rect">
            <a:avLst/>
          </a:prstGeom>
        </p:spPr>
        <p:txBody>
          <a:bodyPr wrap="square">
            <a:spAutoFit/>
          </a:bodyPr>
          <a:lstStyle/>
          <a:p>
            <a:r>
              <a:rPr lang="en-US" altLang="zh-CN" sz="2000" dirty="0"/>
              <a:t>Part One</a:t>
            </a:r>
          </a:p>
          <a:p>
            <a:r>
              <a:rPr lang="zh-CN" altLang="en-US" sz="2000" dirty="0"/>
              <a:t>项目进度表及实现情况</a:t>
            </a:r>
          </a:p>
        </p:txBody>
      </p:sp>
      <p:pic>
        <p:nvPicPr>
          <p:cNvPr id="7" name="图片 6"/>
          <p:cNvPicPr>
            <a:picLocks noChangeAspect="1"/>
          </p:cNvPicPr>
          <p:nvPr/>
        </p:nvPicPr>
        <p:blipFill>
          <a:blip r:embed="rId3"/>
          <a:stretch>
            <a:fillRect/>
          </a:stretch>
        </p:blipFill>
        <p:spPr>
          <a:xfrm>
            <a:off x="785495" y="1384935"/>
            <a:ext cx="11064875" cy="49866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文档提交情况</a:t>
            </a:r>
          </a:p>
        </p:txBody>
      </p:sp>
      <p:sp>
        <p:nvSpPr>
          <p:cNvPr id="8" name="文本框 7"/>
          <p:cNvSpPr txBox="1"/>
          <p:nvPr/>
        </p:nvSpPr>
        <p:spPr>
          <a:xfrm>
            <a:off x="292600" y="2083363"/>
            <a:ext cx="2173810" cy="2862322"/>
          </a:xfrm>
          <a:prstGeom prst="rect">
            <a:avLst/>
          </a:prstGeom>
          <a:noFill/>
        </p:spPr>
        <p:txBody>
          <a:bodyPr wrap="square" rtlCol="0">
            <a:spAutoFit/>
          </a:bodyPr>
          <a:lstStyle/>
          <a:p>
            <a:r>
              <a:rPr lang="en-US" altLang="zh-CN" dirty="0"/>
              <a:t>9</a:t>
            </a:r>
            <a:r>
              <a:rPr lang="zh-CN" altLang="en-US" dirty="0"/>
              <a:t>、版本控制服务器管理情况</a:t>
            </a:r>
            <a:endParaRPr lang="en-US" altLang="zh-CN" dirty="0"/>
          </a:p>
          <a:p>
            <a:endParaRPr lang="en-US" altLang="zh-CN" dirty="0"/>
          </a:p>
          <a:p>
            <a:endParaRPr lang="en-US" altLang="zh-CN" dirty="0"/>
          </a:p>
          <a:p>
            <a:endParaRPr lang="en-US" altLang="zh-CN" dirty="0"/>
          </a:p>
          <a:p>
            <a:endParaRPr lang="en-US" altLang="zh-CN" dirty="0"/>
          </a:p>
          <a:p>
            <a:r>
              <a:rPr lang="zh-CN" altLang="en-US" dirty="0"/>
              <a:t>通过</a:t>
            </a:r>
            <a:r>
              <a:rPr lang="en-US" altLang="zh-CN" dirty="0"/>
              <a:t>GIT</a:t>
            </a:r>
            <a:r>
              <a:rPr lang="zh-CN" altLang="en-US" dirty="0"/>
              <a:t>的配置管理功能进行文档及代码等方面的版本控制。</a:t>
            </a:r>
          </a:p>
        </p:txBody>
      </p:sp>
      <p:pic>
        <p:nvPicPr>
          <p:cNvPr id="3" name="图片 2"/>
          <p:cNvPicPr>
            <a:picLocks noChangeAspect="1"/>
          </p:cNvPicPr>
          <p:nvPr/>
        </p:nvPicPr>
        <p:blipFill>
          <a:blip r:embed="rId3"/>
          <a:stretch>
            <a:fillRect/>
          </a:stretch>
        </p:blipFill>
        <p:spPr>
          <a:xfrm>
            <a:off x="2775431" y="1952424"/>
            <a:ext cx="9416569" cy="33680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文档提交情况</a:t>
            </a:r>
          </a:p>
        </p:txBody>
      </p:sp>
      <p:sp>
        <p:nvSpPr>
          <p:cNvPr id="8" name="文本框 7"/>
          <p:cNvSpPr txBox="1"/>
          <p:nvPr/>
        </p:nvSpPr>
        <p:spPr>
          <a:xfrm>
            <a:off x="841240" y="2083363"/>
            <a:ext cx="2173810" cy="2862322"/>
          </a:xfrm>
          <a:prstGeom prst="rect">
            <a:avLst/>
          </a:prstGeom>
          <a:noFill/>
        </p:spPr>
        <p:txBody>
          <a:bodyPr wrap="square" rtlCol="0">
            <a:spAutoFit/>
          </a:bodyPr>
          <a:lstStyle/>
          <a:p>
            <a:r>
              <a:rPr lang="en-US" altLang="zh-CN" dirty="0"/>
              <a:t>9</a:t>
            </a:r>
            <a:r>
              <a:rPr lang="zh-CN" altLang="en-US" dirty="0"/>
              <a:t>、版本控制服务器管理情况</a:t>
            </a:r>
            <a:endParaRPr lang="en-US" altLang="zh-CN" dirty="0"/>
          </a:p>
          <a:p>
            <a:endParaRPr lang="en-US" altLang="zh-CN" dirty="0"/>
          </a:p>
          <a:p>
            <a:endParaRPr lang="en-US" altLang="zh-CN" dirty="0"/>
          </a:p>
          <a:p>
            <a:endParaRPr lang="en-US" altLang="zh-CN" dirty="0"/>
          </a:p>
          <a:p>
            <a:endParaRPr lang="en-US" altLang="zh-CN" dirty="0"/>
          </a:p>
          <a:p>
            <a:r>
              <a:rPr lang="zh-CN" altLang="en-US" dirty="0"/>
              <a:t>通过</a:t>
            </a:r>
            <a:r>
              <a:rPr lang="en-US" altLang="zh-CN" dirty="0"/>
              <a:t>GIT</a:t>
            </a:r>
            <a:r>
              <a:rPr lang="zh-CN" altLang="en-US" dirty="0"/>
              <a:t>的配置管理功能进行文档及代码等方面的版本控制。</a:t>
            </a:r>
          </a:p>
        </p:txBody>
      </p:sp>
      <p:pic>
        <p:nvPicPr>
          <p:cNvPr id="3" name="图片 2"/>
          <p:cNvPicPr>
            <a:picLocks noChangeAspect="1"/>
          </p:cNvPicPr>
          <p:nvPr/>
        </p:nvPicPr>
        <p:blipFill>
          <a:blip r:embed="rId3"/>
          <a:stretch>
            <a:fillRect/>
          </a:stretch>
        </p:blipFill>
        <p:spPr>
          <a:xfrm>
            <a:off x="4151725" y="0"/>
            <a:ext cx="8040275" cy="68246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1754326"/>
          </a:xfrm>
          <a:prstGeom prst="rect">
            <a:avLst/>
          </a:prstGeom>
          <a:noFill/>
        </p:spPr>
        <p:txBody>
          <a:bodyPr wrap="square" rtlCol="0">
            <a:spAutoFit/>
          </a:bodyPr>
          <a:lstStyle/>
          <a:p>
            <a:r>
              <a:rPr lang="en-US" altLang="zh-CN" sz="5400" b="1" dirty="0">
                <a:solidFill>
                  <a:schemeClr val="bg1"/>
                </a:solidFill>
              </a:rPr>
              <a:t>Part 03</a:t>
            </a:r>
          </a:p>
          <a:p>
            <a:r>
              <a:rPr lang="zh-CN" altLang="en-US" sz="5400" dirty="0">
                <a:solidFill>
                  <a:schemeClr val="bg1"/>
                </a:solidFill>
              </a:rPr>
              <a:t>测试情况及结果</a:t>
            </a: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639838" y="1109678"/>
            <a:ext cx="3771900" cy="5726318"/>
          </a:xfrm>
          <a:prstGeom prst="rect">
            <a:avLst/>
          </a:prstGeom>
        </p:spPr>
      </p:pic>
      <p:sp>
        <p:nvSpPr>
          <p:cNvPr id="2" name="文本框 1"/>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3" name="矩形 2"/>
          <p:cNvSpPr/>
          <p:nvPr/>
        </p:nvSpPr>
        <p:spPr>
          <a:xfrm>
            <a:off x="1651000" y="433700"/>
            <a:ext cx="4692650" cy="706755"/>
          </a:xfrm>
          <a:prstGeom prst="rect">
            <a:avLst/>
          </a:prstGeom>
        </p:spPr>
        <p:txBody>
          <a:bodyPr wrap="square">
            <a:spAutoFit/>
          </a:bodyPr>
          <a:lstStyle/>
          <a:p>
            <a:r>
              <a:rPr lang="en-US" altLang="zh-CN" sz="2000" dirty="0"/>
              <a:t>Part Three</a:t>
            </a:r>
          </a:p>
          <a:p>
            <a:r>
              <a:rPr lang="zh-CN" altLang="en-US" sz="2000" dirty="0"/>
              <a:t>程序清单概况</a:t>
            </a:r>
          </a:p>
        </p:txBody>
      </p:sp>
      <p:sp>
        <p:nvSpPr>
          <p:cNvPr id="11" name="矩形 10"/>
          <p:cNvSpPr/>
          <p:nvPr/>
        </p:nvSpPr>
        <p:spPr>
          <a:xfrm>
            <a:off x="1276657" y="946875"/>
            <a:ext cx="10823832" cy="6924973"/>
          </a:xfrm>
          <a:prstGeom prst="rect">
            <a:avLst/>
          </a:prstGeom>
        </p:spPr>
        <p:txBody>
          <a:bodyPr wrap="square">
            <a:spAutoFit/>
          </a:bodyPr>
          <a:lstStyle/>
          <a:p>
            <a:pPr algn="ctr"/>
            <a:endParaRPr lang="en-US" altLang="zh-CN" sz="1700" b="1" dirty="0">
              <a:sym typeface="+mn-ea"/>
            </a:endParaRPr>
          </a:p>
          <a:p>
            <a:pPr algn="ctr"/>
            <a:r>
              <a:rPr lang="en-US" altLang="zh-CN" sz="1700" b="1" dirty="0">
                <a:sym typeface="+mn-ea"/>
              </a:rPr>
              <a:t>--------------------------------------=----------------------</a:t>
            </a:r>
            <a:r>
              <a:rPr lang="zh-CN" altLang="en-US" sz="1700" b="1" dirty="0">
                <a:sym typeface="+mn-ea"/>
              </a:rPr>
              <a:t>云函数模块</a:t>
            </a:r>
            <a:endParaRPr lang="en-US" altLang="zh-CN" sz="1700" b="1" dirty="0">
              <a:sym typeface="+mn-ea"/>
            </a:endParaRPr>
          </a:p>
          <a:p>
            <a:pPr algn="ctr"/>
            <a:r>
              <a:rPr lang="en-US" altLang="zh-CN" sz="1700" b="1" dirty="0">
                <a:sym typeface="+mn-ea"/>
              </a:rPr>
              <a:t>----------------------------------------------------------------</a:t>
            </a:r>
            <a:r>
              <a:rPr lang="zh-CN" altLang="en-US" sz="1700" b="1" dirty="0">
                <a:sym typeface="+mn-ea"/>
              </a:rPr>
              <a:t>外部组件</a:t>
            </a:r>
            <a:endParaRPr lang="en-US" altLang="zh-CN" sz="1700" b="1" dirty="0">
              <a:sym typeface="+mn-ea"/>
            </a:endParaRPr>
          </a:p>
          <a:p>
            <a:pPr algn="ctr"/>
            <a:r>
              <a:rPr lang="en-US" altLang="zh-CN" sz="1700" b="1" dirty="0">
                <a:sym typeface="+mn-ea"/>
              </a:rPr>
              <a:t>------------------------------------------------------------</a:t>
            </a:r>
            <a:r>
              <a:rPr lang="zh-CN" altLang="en-US" sz="1700" b="1" dirty="0">
                <a:sym typeface="+mn-ea"/>
              </a:rPr>
              <a:t>腾讯地图组件</a:t>
            </a:r>
            <a:endParaRPr lang="en-US" altLang="zh-CN" sz="1700" b="1" dirty="0">
              <a:sym typeface="+mn-ea"/>
            </a:endParaRPr>
          </a:p>
          <a:p>
            <a:pPr algn="ctr"/>
            <a:r>
              <a:rPr lang="en-US" altLang="zh-CN" sz="1700" b="1" dirty="0">
                <a:sym typeface="+mn-ea"/>
              </a:rPr>
              <a:t>----------------------------------------------------------------------</a:t>
            </a:r>
            <a:r>
              <a:rPr lang="zh-CN" altLang="en-US" sz="1700" b="1" dirty="0">
                <a:sym typeface="+mn-ea"/>
              </a:rPr>
              <a:t>页面</a:t>
            </a:r>
            <a:endParaRPr lang="en-US" altLang="zh-CN" sz="1700" b="1" dirty="0">
              <a:sym typeface="+mn-ea"/>
            </a:endParaRPr>
          </a:p>
          <a:p>
            <a:pPr algn="ctr"/>
            <a:r>
              <a:rPr lang="en-US" altLang="zh-CN" sz="1700" b="1" dirty="0">
                <a:sym typeface="+mn-ea"/>
              </a:rPr>
              <a:t>-------------------------------------------------------------</a:t>
            </a:r>
            <a:r>
              <a:rPr lang="zh-CN" altLang="en-US" sz="1700" b="1" dirty="0">
                <a:sym typeface="+mn-ea"/>
              </a:rPr>
              <a:t>更改个人信息</a:t>
            </a:r>
            <a:br>
              <a:rPr lang="en-US" altLang="zh-CN" sz="1700" b="1" dirty="0">
                <a:sym typeface="+mn-ea"/>
              </a:rPr>
            </a:br>
            <a:r>
              <a:rPr lang="en-US" altLang="zh-CN" b="1" dirty="0">
                <a:sym typeface="+mn-ea"/>
              </a:rPr>
              <a:t>-----------------------------------------------------</a:t>
            </a:r>
            <a:r>
              <a:rPr lang="zh-CN" altLang="en-US" b="1" dirty="0">
                <a:sym typeface="+mn-ea"/>
              </a:rPr>
              <a:t>球场详细信息页面</a:t>
            </a:r>
            <a:endParaRPr lang="en-US" altLang="zh-CN" b="1" dirty="0">
              <a:sym typeface="+mn-ea"/>
            </a:endParaRPr>
          </a:p>
          <a:p>
            <a:pPr algn="ctr"/>
            <a:r>
              <a:rPr lang="en-US" altLang="zh-CN" b="1" dirty="0">
                <a:sym typeface="+mn-ea"/>
              </a:rPr>
              <a:t>-----------------------------------------------</a:t>
            </a:r>
            <a:r>
              <a:rPr lang="zh-CN" altLang="en-US" b="1" dirty="0">
                <a:sym typeface="+mn-ea"/>
              </a:rPr>
              <a:t>填充球场详细信息新页面</a:t>
            </a:r>
            <a:endParaRPr lang="en-US" altLang="zh-CN" b="1" dirty="0">
              <a:sym typeface="+mn-ea"/>
            </a:endParaRPr>
          </a:p>
          <a:p>
            <a:pPr algn="ctr"/>
            <a:r>
              <a:rPr lang="en-US" altLang="zh-CN" b="1" dirty="0">
                <a:sym typeface="+mn-ea"/>
              </a:rPr>
              <a:t>------------------------------------------------------------</a:t>
            </a:r>
            <a:r>
              <a:rPr lang="zh-CN" altLang="en-US" b="1" dirty="0">
                <a:sym typeface="+mn-ea"/>
              </a:rPr>
              <a:t>探索页面</a:t>
            </a:r>
            <a:endParaRPr lang="en-US" altLang="zh-CN" b="1" dirty="0">
              <a:sym typeface="+mn-ea"/>
            </a:endParaRPr>
          </a:p>
          <a:p>
            <a:pPr algn="ctr"/>
            <a:r>
              <a:rPr lang="en-US" altLang="zh-CN" b="1" dirty="0">
                <a:sym typeface="+mn-ea"/>
              </a:rPr>
              <a:t>-----------------------------------------------------------</a:t>
            </a:r>
            <a:r>
              <a:rPr lang="zh-CN" altLang="en-US" b="1" dirty="0">
                <a:sym typeface="+mn-ea"/>
              </a:rPr>
              <a:t>填写个人信息页面</a:t>
            </a:r>
            <a:endParaRPr lang="en-US" altLang="zh-CN" b="1" dirty="0">
              <a:sym typeface="+mn-ea"/>
            </a:endParaRPr>
          </a:p>
          <a:p>
            <a:pPr algn="ctr"/>
            <a:r>
              <a:rPr lang="en-US" altLang="zh-CN" b="1" dirty="0">
                <a:sym typeface="+mn-ea"/>
              </a:rPr>
              <a:t>---------------------------------------------------------------------</a:t>
            </a:r>
            <a:r>
              <a:rPr lang="zh-CN" altLang="en-US" b="1" dirty="0">
                <a:sym typeface="+mn-ea"/>
              </a:rPr>
              <a:t>群组页面</a:t>
            </a:r>
            <a:endParaRPr lang="en-US" altLang="zh-CN" b="1" dirty="0">
              <a:sym typeface="+mn-ea"/>
            </a:endParaRPr>
          </a:p>
          <a:p>
            <a:pPr algn="ctr"/>
            <a:r>
              <a:rPr lang="en-US" altLang="zh-CN" b="1" dirty="0">
                <a:sym typeface="+mn-ea"/>
              </a:rPr>
              <a:t>-------------------------------------------------------</a:t>
            </a:r>
            <a:r>
              <a:rPr lang="zh-CN" altLang="en-US" b="1" dirty="0">
                <a:sym typeface="+mn-ea"/>
              </a:rPr>
              <a:t>约球页面</a:t>
            </a:r>
            <a:endParaRPr lang="en-US" altLang="zh-CN" b="1" dirty="0">
              <a:sym typeface="+mn-ea"/>
            </a:endParaRPr>
          </a:p>
          <a:p>
            <a:pPr algn="ctr"/>
            <a:r>
              <a:rPr lang="en-US" altLang="zh-CN" b="1" dirty="0">
                <a:sym typeface="+mn-ea"/>
              </a:rPr>
              <a:t>--------------------------------------------------------</a:t>
            </a:r>
            <a:r>
              <a:rPr lang="zh-CN" altLang="en-US" b="1" dirty="0">
                <a:sym typeface="+mn-ea"/>
              </a:rPr>
              <a:t>我的页面</a:t>
            </a:r>
            <a:endParaRPr lang="en-US" altLang="zh-CN" b="1" dirty="0">
              <a:sym typeface="+mn-ea"/>
            </a:endParaRPr>
          </a:p>
          <a:p>
            <a:pPr algn="ctr"/>
            <a:r>
              <a:rPr lang="en-US" altLang="zh-CN" b="1" dirty="0">
                <a:sym typeface="+mn-ea"/>
              </a:rPr>
              <a:t>-------------------------------------------------------</a:t>
            </a:r>
            <a:r>
              <a:rPr lang="zh-CN" altLang="en-US" b="1">
                <a:sym typeface="+mn-ea"/>
              </a:rPr>
              <a:t>他人详细信息页面</a:t>
            </a:r>
            <a:endParaRPr lang="en-US" altLang="zh-CN" b="1" dirty="0">
              <a:sym typeface="+mn-ea"/>
            </a:endParaRPr>
          </a:p>
          <a:p>
            <a:pPr algn="ctr"/>
            <a:r>
              <a:rPr lang="en-US" altLang="zh-CN" b="1" dirty="0">
                <a:sym typeface="+mn-ea"/>
              </a:rPr>
              <a:t>----------------------------------------------------------------</a:t>
            </a:r>
            <a:r>
              <a:rPr lang="zh-CN" altLang="en-US" b="1" dirty="0">
                <a:sym typeface="+mn-ea"/>
              </a:rPr>
              <a:t>图标</a:t>
            </a:r>
            <a:endParaRPr lang="en-US" altLang="zh-CN" b="1" dirty="0">
              <a:sym typeface="+mn-ea"/>
            </a:endParaRPr>
          </a:p>
          <a:p>
            <a:pPr algn="ctr"/>
            <a:r>
              <a:rPr lang="en-US" altLang="zh-CN" b="1" dirty="0">
                <a:sym typeface="+mn-ea"/>
              </a:rPr>
              <a:t>------------------------------------------------------------</a:t>
            </a:r>
            <a:r>
              <a:rPr lang="zh-CN" altLang="en-US" b="1" dirty="0">
                <a:sym typeface="+mn-ea"/>
              </a:rPr>
              <a:t>总体</a:t>
            </a:r>
            <a:r>
              <a:rPr lang="en-US" altLang="zh-CN" b="1" dirty="0" err="1">
                <a:sym typeface="+mn-ea"/>
              </a:rPr>
              <a:t>js</a:t>
            </a:r>
            <a:r>
              <a:rPr lang="zh-CN" altLang="en-US" b="1" dirty="0">
                <a:sym typeface="+mn-ea"/>
              </a:rPr>
              <a:t>文件</a:t>
            </a:r>
            <a:endParaRPr lang="en-US" altLang="zh-CN" b="1" dirty="0">
              <a:sym typeface="+mn-ea"/>
            </a:endParaRPr>
          </a:p>
          <a:p>
            <a:pPr algn="ctr"/>
            <a:r>
              <a:rPr lang="en-US" altLang="zh-CN" b="1" dirty="0">
                <a:sym typeface="+mn-ea"/>
              </a:rPr>
              <a:t>-----------------------------------------------------</a:t>
            </a:r>
            <a:r>
              <a:rPr lang="zh-CN" altLang="en-US" b="1" dirty="0">
                <a:sym typeface="+mn-ea"/>
              </a:rPr>
              <a:t>总体</a:t>
            </a:r>
            <a:r>
              <a:rPr lang="en-US" altLang="zh-CN" b="1" dirty="0" err="1">
                <a:sym typeface="+mn-ea"/>
              </a:rPr>
              <a:t>json</a:t>
            </a:r>
            <a:r>
              <a:rPr lang="zh-CN" altLang="en-US" b="1" dirty="0">
                <a:sym typeface="+mn-ea"/>
              </a:rPr>
              <a:t>配置文件</a:t>
            </a:r>
            <a:endParaRPr lang="en-US" altLang="zh-CN" b="1" dirty="0">
              <a:sym typeface="+mn-ea"/>
            </a:endParaRPr>
          </a:p>
          <a:p>
            <a:pPr algn="ctr"/>
            <a:r>
              <a:rPr lang="en-US" altLang="zh-CN" b="1" dirty="0">
                <a:sym typeface="+mn-ea"/>
              </a:rPr>
              <a:t>-----------------------------------------------------------------</a:t>
            </a:r>
            <a:r>
              <a:rPr lang="zh-CN" altLang="en-US" b="1" dirty="0">
                <a:sym typeface="+mn-ea"/>
              </a:rPr>
              <a:t>总体样式文件</a:t>
            </a:r>
            <a:endParaRPr lang="en-US" altLang="zh-CN" b="1" dirty="0">
              <a:sym typeface="+mn-ea"/>
            </a:endParaRPr>
          </a:p>
          <a:p>
            <a:pPr algn="ctr"/>
            <a:endParaRPr lang="zh-CN" altLang="en-US" b="1" dirty="0"/>
          </a:p>
          <a:p>
            <a:pPr algn="ctr"/>
            <a:endParaRPr lang="zh-CN" altLang="en-US" b="1" dirty="0"/>
          </a:p>
          <a:p>
            <a:pPr algn="ctr"/>
            <a:endParaRPr lang="zh-CN" altLang="en-US" b="1" dirty="0"/>
          </a:p>
          <a:p>
            <a:pPr algn="ctr"/>
            <a:endParaRPr lang="zh-CN" altLang="en-US" b="1" dirty="0"/>
          </a:p>
          <a:p>
            <a:pPr algn="ctr"/>
            <a:endParaRPr lang="zh-CN" altLang="en-US" b="1" dirty="0"/>
          </a:p>
          <a:p>
            <a:pPr algn="ctr"/>
            <a:endParaRPr lang="zh-CN" altLang="en-US" b="1" dirty="0"/>
          </a:p>
          <a:p>
            <a:pPr algn="ctr"/>
            <a:endParaRPr lang="zh-CN" altLang="en-US" b="1"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2"/>
          <p:cNvSpPr>
            <a:spLocks noChangeArrowheads="1"/>
          </p:cNvSpPr>
          <p:nvPr/>
        </p:nvSpPr>
        <p:spPr bwMode="auto">
          <a:xfrm>
            <a:off x="2565825" y="1463655"/>
            <a:ext cx="185337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7" name="Rectangle 2"/>
          <p:cNvSpPr>
            <a:spLocks noChangeArrowheads="1"/>
          </p:cNvSpPr>
          <p:nvPr/>
        </p:nvSpPr>
        <p:spPr bwMode="auto">
          <a:xfrm>
            <a:off x="2743200" y="1463654"/>
            <a:ext cx="177402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9" name="Rectangle 4"/>
          <p:cNvSpPr>
            <a:spLocks noChangeArrowheads="1"/>
          </p:cNvSpPr>
          <p:nvPr/>
        </p:nvSpPr>
        <p:spPr bwMode="auto">
          <a:xfrm>
            <a:off x="3094846" y="268223"/>
            <a:ext cx="166055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2" name="文本框 1"/>
          <p:cNvSpPr txBox="1"/>
          <p:nvPr/>
        </p:nvSpPr>
        <p:spPr>
          <a:xfrm>
            <a:off x="322489" y="1766034"/>
            <a:ext cx="2309052" cy="369332"/>
          </a:xfrm>
          <a:prstGeom prst="rect">
            <a:avLst/>
          </a:prstGeom>
          <a:noFill/>
        </p:spPr>
        <p:txBody>
          <a:bodyPr wrap="square" rtlCol="0">
            <a:spAutoFit/>
          </a:bodyPr>
          <a:lstStyle/>
          <a:p>
            <a:r>
              <a:rPr lang="zh-CN" altLang="en-US" dirty="0"/>
              <a:t>代码规范：</a:t>
            </a:r>
          </a:p>
        </p:txBody>
      </p:sp>
      <p:graphicFrame>
        <p:nvGraphicFramePr>
          <p:cNvPr id="8" name="表格 7"/>
          <p:cNvGraphicFramePr>
            <a:graphicFrameLocks noGrp="1"/>
          </p:cNvGraphicFramePr>
          <p:nvPr/>
        </p:nvGraphicFramePr>
        <p:xfrm>
          <a:off x="2951988" y="1529684"/>
          <a:ext cx="8788908" cy="4858924"/>
        </p:xfrm>
        <a:graphic>
          <a:graphicData uri="http://schemas.openxmlformats.org/drawingml/2006/table">
            <a:tbl>
              <a:tblPr firstRow="1" firstCol="1" bandRow="1">
                <a:tableStyleId>{5C22544A-7EE6-4342-B048-85BDC9FD1C3A}</a:tableStyleId>
              </a:tblPr>
              <a:tblGrid>
                <a:gridCol w="1220052">
                  <a:extLst>
                    <a:ext uri="{9D8B030D-6E8A-4147-A177-3AD203B41FA5}">
                      <a16:colId xmlns:a16="http://schemas.microsoft.com/office/drawing/2014/main" val="20000"/>
                    </a:ext>
                  </a:extLst>
                </a:gridCol>
                <a:gridCol w="1348966">
                  <a:extLst>
                    <a:ext uri="{9D8B030D-6E8A-4147-A177-3AD203B41FA5}">
                      <a16:colId xmlns:a16="http://schemas.microsoft.com/office/drawing/2014/main" val="20001"/>
                    </a:ext>
                  </a:extLst>
                </a:gridCol>
                <a:gridCol w="6219890">
                  <a:extLst>
                    <a:ext uri="{9D8B030D-6E8A-4147-A177-3AD203B41FA5}">
                      <a16:colId xmlns:a16="http://schemas.microsoft.com/office/drawing/2014/main" val="20002"/>
                    </a:ext>
                  </a:extLst>
                </a:gridCol>
              </a:tblGrid>
              <a:tr h="583296">
                <a:tc gridSpan="3">
                  <a:txBody>
                    <a:bodyPr/>
                    <a:lstStyle/>
                    <a:p>
                      <a:pPr algn="ctr">
                        <a:spcAft>
                          <a:spcPts val="0"/>
                        </a:spcAft>
                      </a:pPr>
                      <a:r>
                        <a:rPr lang="en-US" sz="2400" kern="100">
                          <a:effectLst/>
                        </a:rPr>
                        <a:t>G06</a:t>
                      </a:r>
                      <a:r>
                        <a:rPr lang="zh-CN" sz="2400" kern="100">
                          <a:effectLst/>
                        </a:rPr>
                        <a:t>小组</a:t>
                      </a:r>
                      <a:r>
                        <a:rPr lang="en-US" sz="2400" kern="100">
                          <a:effectLst/>
                        </a:rPr>
                        <a:t>BALL_Date</a:t>
                      </a:r>
                      <a:r>
                        <a:rPr lang="zh-CN" sz="2400" kern="100">
                          <a:effectLst/>
                        </a:rPr>
                        <a:t>小组代码规范</a:t>
                      </a:r>
                      <a:r>
                        <a:rPr lang="en-US" sz="3600" kern="100">
                          <a:effectLst/>
                        </a:rPr>
                        <a:t> </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235562">
                <a:tc>
                  <a:txBody>
                    <a:bodyPr/>
                    <a:lstStyle/>
                    <a:p>
                      <a:pPr algn="just">
                        <a:spcAft>
                          <a:spcPts val="0"/>
                        </a:spcAft>
                      </a:pPr>
                      <a:r>
                        <a:rPr lang="zh-CN" sz="1400" kern="100">
                          <a:effectLst/>
                        </a:rPr>
                        <a:t>序号</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类别</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执行规范</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235562">
                <a:tc>
                  <a:txBody>
                    <a:bodyPr/>
                    <a:lstStyle/>
                    <a:p>
                      <a:pPr algn="just">
                        <a:spcAft>
                          <a:spcPts val="0"/>
                        </a:spcAft>
                      </a:pPr>
                      <a:r>
                        <a:rPr lang="en-US" sz="1400" kern="100">
                          <a:effectLst/>
                        </a:rPr>
                        <a:t>1.1</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命名风格</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代码中的命名不能以下划线、美元符号开头或结尾。</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942245">
                <a:tc>
                  <a:txBody>
                    <a:bodyPr/>
                    <a:lstStyle/>
                    <a:p>
                      <a:pPr algn="just">
                        <a:spcAft>
                          <a:spcPts val="0"/>
                        </a:spcAft>
                      </a:pPr>
                      <a:r>
                        <a:rPr lang="en-US" sz="1400" kern="100">
                          <a:effectLst/>
                        </a:rPr>
                        <a:t>1.2</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命名风格</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代码中的命名严禁使用拼音与英文混合的方式，更不允许直接使用中文的方式。</a:t>
                      </a:r>
                      <a:r>
                        <a:rPr lang="en-US" sz="1400" kern="100">
                          <a:effectLst/>
                        </a:rPr>
                        <a:t> </a:t>
                      </a:r>
                      <a:endParaRPr lang="zh-CN" sz="1400" kern="100">
                        <a:effectLst/>
                      </a:endParaRPr>
                    </a:p>
                    <a:p>
                      <a:pPr algn="just">
                        <a:spcAft>
                          <a:spcPts val="0"/>
                        </a:spcAft>
                      </a:pPr>
                      <a:r>
                        <a:rPr lang="zh-CN" sz="1400" kern="100">
                          <a:effectLst/>
                        </a:rPr>
                        <a:t>说明：正确的英文拼写和语法可以让阅读者易于理解，避免歧义。注意，即使纯拼音命名方式也要避免采用。</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471123">
                <a:tc>
                  <a:txBody>
                    <a:bodyPr/>
                    <a:lstStyle/>
                    <a:p>
                      <a:pPr algn="just">
                        <a:spcAft>
                          <a:spcPts val="0"/>
                        </a:spcAft>
                      </a:pPr>
                      <a:r>
                        <a:rPr lang="en-US" sz="1400" kern="100">
                          <a:effectLst/>
                        </a:rPr>
                        <a:t>1.3</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命名风格</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dirty="0">
                          <a:effectLst/>
                        </a:rPr>
                        <a:t>方法名、参数名、成员变量、局部变量都统一必须遵从驼峰形式</a:t>
                      </a:r>
                      <a:r>
                        <a:rPr lang="zh-CN" altLang="en-US" sz="1400" kern="100" dirty="0">
                          <a:effectLst/>
                        </a:rPr>
                        <a:t>。</a:t>
                      </a:r>
                      <a:endParaRPr lang="en-US" altLang="zh-CN" sz="1400" kern="100" dirty="0">
                        <a:effectLst/>
                      </a:endParaRPr>
                    </a:p>
                    <a:p>
                      <a:pPr algn="just">
                        <a:spcAft>
                          <a:spcPts val="0"/>
                        </a:spcAft>
                      </a:pPr>
                      <a:r>
                        <a:rPr lang="zh-CN" altLang="en-US" sz="1400" b="1" kern="100" dirty="0">
                          <a:effectLst/>
                          <a:latin typeface="Calibri" panose="020F0502020204030204" pitchFamily="34" charset="0"/>
                          <a:ea typeface="宋体" panose="02010600030101010101" pitchFamily="2" charset="-122"/>
                          <a:cs typeface="Times New Roman" panose="02020603050405020304" pitchFamily="18" charset="0"/>
                        </a:rPr>
                        <a:t>代码中的类名使用大驼峰的命名方法，方法和变量使用小驼峰的命名方法。</a:t>
                      </a:r>
                      <a:endParaRPr lang="zh-CN" altLang="zh-CN" sz="14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471123">
                <a:tc>
                  <a:txBody>
                    <a:bodyPr/>
                    <a:lstStyle/>
                    <a:p>
                      <a:pPr algn="just">
                        <a:spcAft>
                          <a:spcPts val="0"/>
                        </a:spcAft>
                      </a:pPr>
                      <a:r>
                        <a:rPr lang="en-US" sz="1400" kern="100">
                          <a:effectLst/>
                        </a:rPr>
                        <a:t>1.4</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命名风格</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常量命名全部大写，单词间用下划线隔开，力求语义表达完整清楚。</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1177807">
                <a:tc>
                  <a:txBody>
                    <a:bodyPr/>
                    <a:lstStyle/>
                    <a:p>
                      <a:pPr algn="just">
                        <a:spcAft>
                          <a:spcPts val="0"/>
                        </a:spcAft>
                      </a:pPr>
                      <a:r>
                        <a:rPr lang="en-US" sz="1400" kern="100">
                          <a:effectLst/>
                        </a:rPr>
                        <a:t>2.1</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代码格式</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342900" lvl="0" indent="-342900" algn="just">
                        <a:spcAft>
                          <a:spcPts val="0"/>
                        </a:spcAft>
                        <a:buFont typeface="+mj-lt"/>
                        <a:buAutoNum type="arabicPeriod"/>
                        <a:tabLst>
                          <a:tab pos="198120" algn="l"/>
                        </a:tabLst>
                      </a:pPr>
                      <a:r>
                        <a:rPr lang="zh-CN" sz="1400" kern="100">
                          <a:effectLst/>
                        </a:rPr>
                        <a:t>大括号的使用约定。如果是大括号内为空，则简洁地写成</a:t>
                      </a:r>
                      <a:r>
                        <a:rPr lang="en-US" sz="1400" kern="100">
                          <a:effectLst/>
                        </a:rPr>
                        <a:t>{}</a:t>
                      </a:r>
                      <a:r>
                        <a:rPr lang="zh-CN" sz="1400" kern="100">
                          <a:effectLst/>
                        </a:rPr>
                        <a:t>即可，不需要换行；如果是非空代码块则：</a:t>
                      </a:r>
                    </a:p>
                    <a:p>
                      <a:pPr algn="just">
                        <a:spcAft>
                          <a:spcPts val="0"/>
                        </a:spcAft>
                      </a:pPr>
                      <a:r>
                        <a:rPr lang="en-US" sz="1400" kern="100">
                          <a:effectLst/>
                        </a:rPr>
                        <a:t>I.</a:t>
                      </a:r>
                      <a:r>
                        <a:rPr lang="zh-CN" sz="1400" kern="100">
                          <a:effectLst/>
                        </a:rPr>
                        <a:t>左大括号前不换行。</a:t>
                      </a:r>
                    </a:p>
                    <a:p>
                      <a:pPr algn="just">
                        <a:spcAft>
                          <a:spcPts val="0"/>
                        </a:spcAft>
                      </a:pPr>
                      <a:r>
                        <a:rPr lang="en-US" sz="1400" kern="100">
                          <a:effectLst/>
                        </a:rPr>
                        <a:t>Ii.</a:t>
                      </a:r>
                      <a:r>
                        <a:rPr lang="zh-CN" sz="1400" kern="100">
                          <a:effectLst/>
                        </a:rPr>
                        <a:t>左大括号后换行。</a:t>
                      </a:r>
                    </a:p>
                    <a:p>
                      <a:pPr algn="just">
                        <a:spcAft>
                          <a:spcPts val="0"/>
                        </a:spcAft>
                      </a:pPr>
                      <a:r>
                        <a:rPr lang="en-US" sz="1400" kern="100">
                          <a:effectLst/>
                        </a:rPr>
                        <a:t>Iii.</a:t>
                      </a:r>
                      <a:r>
                        <a:rPr lang="zh-CN" sz="1400" kern="100">
                          <a:effectLst/>
                        </a:rPr>
                        <a:t>右大括号前换行。</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r h="271083">
                <a:tc>
                  <a:txBody>
                    <a:bodyPr/>
                    <a:lstStyle/>
                    <a:p>
                      <a:pPr algn="just">
                        <a:spcAft>
                          <a:spcPts val="0"/>
                        </a:spcAft>
                      </a:pPr>
                      <a:r>
                        <a:rPr lang="en-US" sz="1400" kern="100">
                          <a:effectLst/>
                        </a:rPr>
                        <a:t>2.2</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代码格式</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dirty="0">
                          <a:effectLst/>
                        </a:rPr>
                        <a:t>注释的双斜线与注释内容紧挨</a:t>
                      </a:r>
                      <a:endParaRPr lang="zh-CN"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7"/>
                  </a:ext>
                </a:extLst>
              </a:tr>
              <a:tr h="471123">
                <a:tc>
                  <a:txBody>
                    <a:bodyPr/>
                    <a:lstStyle/>
                    <a:p>
                      <a:pPr algn="just">
                        <a:spcAft>
                          <a:spcPts val="0"/>
                        </a:spcAft>
                      </a:pPr>
                      <a:r>
                        <a:rPr lang="en-US" sz="1400" kern="100">
                          <a:effectLst/>
                        </a:rPr>
                        <a:t>2.3</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a:effectLst/>
                        </a:rPr>
                        <a:t>代码格式</a:t>
                      </a:r>
                      <a:endParaRPr 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dirty="0">
                          <a:effectLst/>
                        </a:rPr>
                        <a:t>没有必要增加若干空格来使某一行的字符与上一行对应位置的字符对齐。</a:t>
                      </a:r>
                      <a:endParaRPr lang="zh-CN"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8"/>
                  </a:ext>
                </a:extLst>
              </a:tr>
            </a:tbl>
          </a:graphicData>
        </a:graphic>
      </p:graphicFrame>
      <p:pic>
        <p:nvPicPr>
          <p:cNvPr id="59393" name="图片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9686" y="2650220"/>
            <a:ext cx="877422" cy="763594"/>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18" name="矩形 17"/>
          <p:cNvSpPr/>
          <p:nvPr/>
        </p:nvSpPr>
        <p:spPr>
          <a:xfrm>
            <a:off x="1651000" y="433700"/>
            <a:ext cx="4692650" cy="706755"/>
          </a:xfrm>
          <a:prstGeom prst="rect">
            <a:avLst/>
          </a:prstGeom>
        </p:spPr>
        <p:txBody>
          <a:bodyPr wrap="square">
            <a:spAutoFit/>
          </a:bodyPr>
          <a:lstStyle/>
          <a:p>
            <a:r>
              <a:rPr lang="en-US" altLang="zh-CN" sz="2000" dirty="0"/>
              <a:t>Part Three</a:t>
            </a:r>
          </a:p>
          <a:p>
            <a:r>
              <a:rPr lang="zh-CN" altLang="en-US" sz="2000" dirty="0"/>
              <a:t>代码规范概况</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格 3"/>
          <p:cNvGraphicFramePr/>
          <p:nvPr>
            <p:extLst>
              <p:ext uri="{D42A27DB-BD31-4B8C-83A1-F6EECF244321}">
                <p14:modId xmlns:p14="http://schemas.microsoft.com/office/powerpoint/2010/main" val="170478422"/>
              </p:ext>
            </p:extLst>
          </p:nvPr>
        </p:nvGraphicFramePr>
        <p:xfrm>
          <a:off x="1571625" y="1471295"/>
          <a:ext cx="9509760" cy="3987497"/>
        </p:xfrm>
        <a:graphic>
          <a:graphicData uri="http://schemas.openxmlformats.org/drawingml/2006/table">
            <a:tbl>
              <a:tblPr firstRow="1" bandRow="1">
                <a:tableStyleId>{5C22544A-7EE6-4342-B048-85BDC9FD1C3A}</a:tableStyleId>
              </a:tblPr>
              <a:tblGrid>
                <a:gridCol w="2244725">
                  <a:extLst>
                    <a:ext uri="{9D8B030D-6E8A-4147-A177-3AD203B41FA5}">
                      <a16:colId xmlns:a16="http://schemas.microsoft.com/office/drawing/2014/main" val="20000"/>
                    </a:ext>
                  </a:extLst>
                </a:gridCol>
                <a:gridCol w="1952625">
                  <a:extLst>
                    <a:ext uri="{9D8B030D-6E8A-4147-A177-3AD203B41FA5}">
                      <a16:colId xmlns:a16="http://schemas.microsoft.com/office/drawing/2014/main" val="20001"/>
                    </a:ext>
                  </a:extLst>
                </a:gridCol>
                <a:gridCol w="1837055">
                  <a:extLst>
                    <a:ext uri="{9D8B030D-6E8A-4147-A177-3AD203B41FA5}">
                      <a16:colId xmlns:a16="http://schemas.microsoft.com/office/drawing/2014/main" val="20002"/>
                    </a:ext>
                  </a:extLst>
                </a:gridCol>
                <a:gridCol w="1472565">
                  <a:extLst>
                    <a:ext uri="{9D8B030D-6E8A-4147-A177-3AD203B41FA5}">
                      <a16:colId xmlns:a16="http://schemas.microsoft.com/office/drawing/2014/main" val="20003"/>
                    </a:ext>
                  </a:extLst>
                </a:gridCol>
                <a:gridCol w="2002790">
                  <a:extLst>
                    <a:ext uri="{9D8B030D-6E8A-4147-A177-3AD203B41FA5}">
                      <a16:colId xmlns:a16="http://schemas.microsoft.com/office/drawing/2014/main" val="20004"/>
                    </a:ext>
                  </a:extLst>
                </a:gridCol>
              </a:tblGrid>
              <a:tr h="495399">
                <a:tc gridSpan="5">
                  <a:txBody>
                    <a:bodyPr/>
                    <a:lstStyle/>
                    <a:p>
                      <a:pPr indent="0" algn="ctr">
                        <a:buNone/>
                      </a:pPr>
                      <a:r>
                        <a:rPr lang="zh-CN" sz="2000" b="1">
                          <a:solidFill>
                            <a:srgbClr val="000000"/>
                          </a:solidFill>
                          <a:latin typeface="Arial" panose="020B0604020202020204" pitchFamily="34" charset="0"/>
                          <a:ea typeface="宋体" panose="02010600030101010101" pitchFamily="2" charset="-122"/>
                        </a:rPr>
                        <a:t>[BALL_DATE]任务责任分配</a:t>
                      </a:r>
                      <a:endParaRPr lang="en-US" altLang="en-US" sz="2000" b="1">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cap="flat">
                      <a:noFill/>
                    </a:lnR>
                    <a:lnT w="19050" cap="flat" cmpd="sng">
                      <a:solidFill>
                        <a:srgbClr val="000000"/>
                      </a:solidFill>
                      <a:prstDash val="solid"/>
                      <a:headEnd type="none" w="med" len="med"/>
                      <a:tailEnd type="none" w="med" len="med"/>
                    </a:lnT>
                    <a:lnB cap="flat">
                      <a:noFill/>
                    </a:lnB>
                    <a:lnTlToBr>
                      <a:noFill/>
                    </a:lnTlToBr>
                    <a:lnBlToTr>
                      <a:noFill/>
                    </a:lnBlToTr>
                    <a:noFill/>
                  </a:tcPr>
                </a:tc>
                <a:tc hMerge="1">
                  <a:txBody>
                    <a:bodyPr/>
                    <a:lstStyle/>
                    <a:p>
                      <a:endParaRPr lang="zh-CN"/>
                    </a:p>
                  </a:txBody>
                  <a:tcPr>
                    <a:lnT w="19050" cap="flat" cmpd="sng">
                      <a:solidFill>
                        <a:srgbClr val="000000"/>
                      </a:solidFill>
                      <a:prstDash val="solid"/>
                      <a:headEnd type="none" w="med" len="med"/>
                      <a:tailEnd type="none" w="med" len="med"/>
                    </a:lnT>
                    <a:lnB cap="flat">
                      <a:noFill/>
                    </a:lnB>
                  </a:tcPr>
                </a:tc>
                <a:tc hMerge="1">
                  <a:txBody>
                    <a:bodyPr/>
                    <a:lstStyle/>
                    <a:p>
                      <a:endParaRPr lang="zh-CN"/>
                    </a:p>
                  </a:txBody>
                  <a:tcPr>
                    <a:lnT w="19050" cap="flat" cmpd="sng">
                      <a:solidFill>
                        <a:srgbClr val="000000"/>
                      </a:solidFill>
                      <a:prstDash val="solid"/>
                      <a:headEnd type="none" w="med" len="med"/>
                      <a:tailEnd type="none" w="med" len="med"/>
                    </a:lnT>
                    <a:lnB cap="flat">
                      <a:noFill/>
                    </a:lnB>
                  </a:tcPr>
                </a:tc>
                <a:tc hMerge="1">
                  <a:txBody>
                    <a:bodyPr/>
                    <a:lstStyle/>
                    <a:p>
                      <a:endParaRPr lang="zh-CN"/>
                    </a:p>
                  </a:txBody>
                  <a:tcPr>
                    <a:lnT w="19050" cap="flat" cmpd="sng">
                      <a:solidFill>
                        <a:srgbClr val="000000"/>
                      </a:solidFill>
                      <a:prstDash val="solid"/>
                      <a:headEnd type="none" w="med" len="med"/>
                      <a:tailEnd type="none" w="med" len="med"/>
                    </a:lnT>
                    <a:lnB cap="flat">
                      <a:noFill/>
                    </a:lnB>
                  </a:tcPr>
                </a:tc>
                <a:tc hMerge="1">
                  <a:txBody>
                    <a:bodyPr/>
                    <a:lstStyle/>
                    <a:p>
                      <a:endParaRPr lang="zh-CN"/>
                    </a:p>
                  </a:txBody>
                  <a:tcPr>
                    <a:lnR cap="flat">
                      <a:noFill/>
                    </a:lnR>
                    <a:lnT w="19050" cap="flat" cmpd="sng">
                      <a:solidFill>
                        <a:srgbClr val="000000"/>
                      </a:solidFill>
                      <a:prstDash val="solid"/>
                      <a:headEnd type="none" w="med" len="med"/>
                      <a:tailEnd type="none" w="med" len="med"/>
                    </a:lnT>
                    <a:lnB cap="flat">
                      <a:noFill/>
                    </a:lnB>
                  </a:tcPr>
                </a:tc>
                <a:extLst>
                  <a:ext uri="{0D108BD9-81ED-4DB2-BD59-A6C34878D82A}">
                    <a16:rowId xmlns:a16="http://schemas.microsoft.com/office/drawing/2014/main" val="10000"/>
                  </a:ext>
                </a:extLst>
              </a:tr>
              <a:tr h="328692">
                <a:tc gridSpan="5">
                  <a:txBody>
                    <a:bodyPr/>
                    <a:lstStyle/>
                    <a:p>
                      <a:pPr indent="0" algn="r">
                        <a:buNone/>
                      </a:pPr>
                      <a:endParaRPr lang="en-US" altLang="en-US" sz="1200" b="0">
                        <a:solidFill>
                          <a:srgbClr val="000000"/>
                        </a:solidFill>
                        <a:latin typeface="宋体" panose="02010600030101010101" pitchFamily="2" charset="-122"/>
                      </a:endParaRPr>
                    </a:p>
                  </a:txBody>
                  <a:tcPr marL="12700" marR="12700" marT="12700" anchor="b">
                    <a:lnL w="19050" cap="flat" cmpd="sng">
                      <a:solidFill>
                        <a:srgbClr val="000000"/>
                      </a:solidFill>
                      <a:prstDash val="solid"/>
                      <a:headEnd type="none" w="med" len="med"/>
                      <a:tailEnd type="none" w="med" len="med"/>
                    </a:lnL>
                    <a:lnR cap="flat">
                      <a:noFill/>
                    </a:lnR>
                    <a:lnT cap="flat">
                      <a:noFill/>
                    </a:lnT>
                    <a:lnB w="1905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T cap="flat">
                      <a:noFill/>
                    </a:lnT>
                    <a:lnB w="19050" cap="flat" cmpd="sng">
                      <a:solidFill>
                        <a:srgbClr val="000000"/>
                      </a:solidFill>
                      <a:prstDash val="solid"/>
                      <a:headEnd type="none" w="med" len="med"/>
                      <a:tailEnd type="none" w="med" len="med"/>
                    </a:lnB>
                  </a:tcPr>
                </a:tc>
                <a:tc hMerge="1">
                  <a:txBody>
                    <a:bodyPr/>
                    <a:lstStyle/>
                    <a:p>
                      <a:endParaRPr lang="zh-CN"/>
                    </a:p>
                  </a:txBody>
                  <a:tcPr>
                    <a:lnT cap="flat">
                      <a:noFill/>
                    </a:lnT>
                    <a:lnB w="19050" cap="flat" cmpd="sng">
                      <a:solidFill>
                        <a:srgbClr val="000000"/>
                      </a:solidFill>
                      <a:prstDash val="solid"/>
                      <a:headEnd type="none" w="med" len="med"/>
                      <a:tailEnd type="none" w="med" len="med"/>
                    </a:lnB>
                  </a:tcPr>
                </a:tc>
                <a:tc hMerge="1">
                  <a:txBody>
                    <a:bodyPr/>
                    <a:lstStyle/>
                    <a:p>
                      <a:endParaRPr lang="zh-CN"/>
                    </a:p>
                  </a:txBody>
                  <a:tcPr>
                    <a:lnT cap="flat">
                      <a:noFill/>
                    </a:lnT>
                    <a:lnB w="19050" cap="flat" cmpd="sng">
                      <a:solidFill>
                        <a:srgbClr val="000000"/>
                      </a:solidFill>
                      <a:prstDash val="solid"/>
                      <a:headEnd type="none" w="med" len="med"/>
                      <a:tailEnd type="none" w="med" len="med"/>
                    </a:lnB>
                  </a:tcPr>
                </a:tc>
                <a:tc hMerge="1">
                  <a:txBody>
                    <a:bodyPr/>
                    <a:lstStyle/>
                    <a:p>
                      <a:endParaRPr lang="zh-CN"/>
                    </a:p>
                  </a:txBody>
                  <a:tcPr>
                    <a:lnR cap="flat">
                      <a:noFill/>
                    </a:lnR>
                    <a:lnT cap="flat">
                      <a:noFill/>
                    </a:lnT>
                    <a:lnB w="19050" cap="flat" cmpd="sng">
                      <a:solidFill>
                        <a:srgbClr val="000000"/>
                      </a:solidFill>
                      <a:prstDash val="solid"/>
                      <a:headEnd type="none" w="med" len="med"/>
                      <a:tailEnd type="none" w="med" len="med"/>
                    </a:lnB>
                  </a:tcPr>
                </a:tc>
                <a:extLst>
                  <a:ext uri="{0D108BD9-81ED-4DB2-BD59-A6C34878D82A}">
                    <a16:rowId xmlns:a16="http://schemas.microsoft.com/office/drawing/2014/main" val="10001"/>
                  </a:ext>
                </a:extLst>
              </a:tr>
              <a:tr h="307769">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系统模块</a:t>
                      </a:r>
                      <a:endParaRPr lang="en-US" altLang="en-US" sz="1100" b="1">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99CCFF"/>
                    </a:solid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功能点</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99CCFF"/>
                    </a:solid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设计者</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99CCFF"/>
                    </a:solid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开发者</a:t>
                      </a:r>
                      <a:endParaRPr lang="en-US" altLang="en-US" sz="1100" b="1">
                        <a:solidFill>
                          <a:srgbClr val="000000"/>
                        </a:solidFill>
                        <a:latin typeface="宋体" panose="02010600030101010101" pitchFamily="2" charset="-122"/>
                      </a:endParaRPr>
                    </a:p>
                  </a:txBody>
                  <a:tcPr marL="12700" marR="12700" marT="1270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99CCFF"/>
                    </a:solid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测试者</a:t>
                      </a:r>
                      <a:endParaRPr lang="en-US" altLang="en-US" sz="1100" b="1">
                        <a:solidFill>
                          <a:srgbClr val="000000"/>
                        </a:solidFill>
                        <a:latin typeface="宋体" panose="02010600030101010101" pitchFamily="2" charset="-122"/>
                      </a:endParaRPr>
                    </a:p>
                  </a:txBody>
                  <a:tcPr marL="12700" marR="12700" marT="1270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99CCFF"/>
                    </a:solidFill>
                  </a:tcPr>
                </a:tc>
                <a:extLst>
                  <a:ext uri="{0D108BD9-81ED-4DB2-BD59-A6C34878D82A}">
                    <a16:rowId xmlns:a16="http://schemas.microsoft.com/office/drawing/2014/main" val="10002"/>
                  </a:ext>
                </a:extLst>
              </a:tr>
              <a:tr h="328692">
                <a:tc>
                  <a:txBody>
                    <a:bodyPr/>
                    <a:lstStyle/>
                    <a:p>
                      <a:pPr indent="0" algn="ctr">
                        <a:buNone/>
                      </a:pPr>
                      <a:r>
                        <a:rPr lang="zh-CN" sz="1200" b="1">
                          <a:solidFill>
                            <a:srgbClr val="000000"/>
                          </a:solidFill>
                          <a:latin typeface="Arial" panose="020B0604020202020204" pitchFamily="34" charset="0"/>
                          <a:ea typeface="宋体" panose="02010600030101010101" pitchFamily="2" charset="-122"/>
                        </a:rPr>
                        <a:t>1.探索</a:t>
                      </a:r>
                      <a:endParaRPr lang="en-US" altLang="en-US" sz="1200" b="1">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E7E6E6"/>
                    </a:solidFill>
                  </a:tcPr>
                </a:tc>
                <a:tc>
                  <a:txBody>
                    <a:bodyPr/>
                    <a:lstStyle/>
                    <a:p>
                      <a:pPr indent="0" algn="ctr">
                        <a:buNone/>
                      </a:pPr>
                      <a:r>
                        <a:rPr lang="zh-CN" sz="1200" b="1">
                          <a:solidFill>
                            <a:srgbClr val="000000"/>
                          </a:solidFill>
                          <a:latin typeface="Arial" panose="020B0604020202020204" pitchFamily="34" charset="0"/>
                          <a:ea typeface="宋体" panose="02010600030101010101" pitchFamily="2" charset="-122"/>
                        </a:rPr>
                        <a:t>1.1加入群组</a:t>
                      </a:r>
                      <a:endParaRPr lang="en-US" altLang="en-US" sz="1200" b="1">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E7E6E6"/>
                    </a:solid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林豪</a:t>
                      </a:r>
                      <a:endParaRPr lang="en-US" altLang="en-US" sz="1100" b="0">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李骏</a:t>
                      </a:r>
                      <a:endParaRPr lang="en-US" altLang="en-US" sz="1100" b="0">
                        <a:solidFill>
                          <a:srgbClr val="000000"/>
                        </a:solidFill>
                        <a:latin typeface="宋体" panose="02010600030101010101" pitchFamily="2" charset="-122"/>
                      </a:endParaRPr>
                    </a:p>
                  </a:txBody>
                  <a:tcPr marL="12700" marR="12700" marT="12700" anchor="ctr">
                    <a:lnL>
                      <a:noFill/>
                    </a:lnL>
                    <a:lnR>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周南</a:t>
                      </a:r>
                      <a:endParaRPr lang="en-US" altLang="en-US" sz="1100" b="0">
                        <a:solidFill>
                          <a:srgbClr val="000000"/>
                        </a:solidFill>
                        <a:latin typeface="宋体" panose="02010600030101010101" pitchFamily="2" charset="-122"/>
                      </a:endParaRPr>
                    </a:p>
                  </a:txBody>
                  <a:tcPr marL="12700" marR="12700" marT="12700" anchor="ctr">
                    <a:lnL>
                      <a:noFill/>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28692">
                <a:tc>
                  <a:txBody>
                    <a:bodyPr/>
                    <a:lstStyle/>
                    <a:p>
                      <a:pPr indent="0" algn="ctr">
                        <a:buNone/>
                      </a:pPr>
                      <a:r>
                        <a:rPr lang="zh-CN" sz="1200" b="1">
                          <a:solidFill>
                            <a:srgbClr val="000000"/>
                          </a:solidFill>
                          <a:latin typeface="Arial" panose="020B0604020202020204" pitchFamily="34" charset="0"/>
                          <a:ea typeface="宋体" panose="02010600030101010101" pitchFamily="2" charset="-122"/>
                        </a:rPr>
                        <a:t>2.约球</a:t>
                      </a:r>
                      <a:endParaRPr lang="en-US" altLang="en-US" sz="1200" b="1">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E7E6E6"/>
                    </a:solidFill>
                  </a:tcPr>
                </a:tc>
                <a:tc>
                  <a:txBody>
                    <a:bodyPr/>
                    <a:lstStyle/>
                    <a:p>
                      <a:pPr indent="0" algn="ctr">
                        <a:buNone/>
                      </a:pPr>
                      <a:r>
                        <a:rPr lang="zh-CN" sz="1200" b="1">
                          <a:solidFill>
                            <a:srgbClr val="000000"/>
                          </a:solidFill>
                          <a:latin typeface="Arial" panose="020B0604020202020204" pitchFamily="34" charset="0"/>
                          <a:ea typeface="宋体" panose="02010600030101010101" pitchFamily="2" charset="-122"/>
                        </a:rPr>
                        <a:t>2.1约球公告处理</a:t>
                      </a:r>
                      <a:endParaRPr lang="en-US" altLang="en-US" sz="1200" b="1">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E7E6E6"/>
                    </a:solid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周南</a:t>
                      </a:r>
                      <a:endParaRPr lang="en-US" altLang="en-US" sz="1100" b="0">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李骏</a:t>
                      </a:r>
                    </a:p>
                  </a:txBody>
                  <a:tcPr marL="12700" marR="12700" marT="12700" anchor="ctr">
                    <a:lnL>
                      <a:noFill/>
                    </a:lnL>
                    <a:lnR>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林豪</a:t>
                      </a:r>
                    </a:p>
                  </a:txBody>
                  <a:tcPr marL="12700" marR="12700" marT="12700" anchor="ctr">
                    <a:lnL>
                      <a:noFill/>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28692">
                <a:tc rowSpan="3">
                  <a:txBody>
                    <a:bodyPr/>
                    <a:lstStyle/>
                    <a:p>
                      <a:pPr indent="0" algn="ctr">
                        <a:buNone/>
                      </a:pPr>
                      <a:r>
                        <a:rPr lang="zh-CN" sz="1200" b="1">
                          <a:solidFill>
                            <a:srgbClr val="000000"/>
                          </a:solidFill>
                          <a:latin typeface="Arial" panose="020B0604020202020204" pitchFamily="34" charset="0"/>
                          <a:ea typeface="宋体" panose="02010600030101010101" pitchFamily="2" charset="-122"/>
                        </a:rPr>
                        <a:t>3.群组</a:t>
                      </a:r>
                      <a:endParaRPr lang="en-US" altLang="en-US" sz="1200" b="1">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E7E6E6"/>
                    </a:solidFill>
                  </a:tcPr>
                </a:tc>
                <a:tc>
                  <a:txBody>
                    <a:bodyPr/>
                    <a:lstStyle/>
                    <a:p>
                      <a:pPr indent="0" algn="ctr">
                        <a:buNone/>
                      </a:pPr>
                      <a:r>
                        <a:rPr lang="zh-CN" sz="1200" b="1">
                          <a:solidFill>
                            <a:srgbClr val="000000"/>
                          </a:solidFill>
                          <a:latin typeface="Arial" panose="020B0604020202020204" pitchFamily="34" charset="0"/>
                          <a:ea typeface="宋体" panose="02010600030101010101" pitchFamily="2" charset="-122"/>
                        </a:rPr>
                        <a:t>3.1查看已加入群组</a:t>
                      </a:r>
                      <a:endParaRPr lang="en-US" altLang="en-US" sz="1200" b="1">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E7E6E6"/>
                    </a:solid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李骏</a:t>
                      </a:r>
                      <a:endParaRPr lang="en-US" altLang="en-US" sz="1100" b="0">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dirty="0">
                          <a:solidFill>
                            <a:srgbClr val="000000"/>
                          </a:solidFill>
                          <a:latin typeface="Arial" panose="020B0604020202020204" pitchFamily="34" charset="0"/>
                          <a:ea typeface="宋体" panose="02010600030101010101" pitchFamily="2" charset="-122"/>
                        </a:rPr>
                        <a:t>周南</a:t>
                      </a:r>
                      <a:endParaRPr lang="en-US" altLang="en-US" sz="1100" b="0"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林豪</a:t>
                      </a:r>
                      <a:endParaRPr lang="en-US" altLang="en-US" sz="1100" b="0">
                        <a:solidFill>
                          <a:srgbClr val="000000"/>
                        </a:solidFill>
                        <a:latin typeface="宋体" panose="02010600030101010101" pitchFamily="2" charset="-122"/>
                      </a:endParaRPr>
                    </a:p>
                  </a:txBody>
                  <a:tcPr marL="12700" marR="12700" marT="12700" anchor="ctr">
                    <a:lnL>
                      <a:noFill/>
                    </a:lnL>
                    <a:lnR cap="flat">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29366">
                <a:tc vMerge="1">
                  <a:txBody>
                    <a:bodyPr/>
                    <a:lstStyle/>
                    <a:p>
                      <a:endParaRPr lang="zh-CN"/>
                    </a:p>
                  </a:txBody>
                  <a:tcP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tcPr>
                </a:tc>
                <a:tc>
                  <a:txBody>
                    <a:bodyPr/>
                    <a:lstStyle/>
                    <a:p>
                      <a:pPr indent="0" algn="ctr">
                        <a:buNone/>
                      </a:pPr>
                      <a:r>
                        <a:rPr lang="zh-CN" sz="1200" b="1">
                          <a:solidFill>
                            <a:srgbClr val="000000"/>
                          </a:solidFill>
                          <a:latin typeface="Arial" panose="020B0604020202020204" pitchFamily="34" charset="0"/>
                          <a:ea typeface="宋体" panose="02010600030101010101" pitchFamily="2" charset="-122"/>
                        </a:rPr>
                        <a:t>3.2解散</a:t>
                      </a:r>
                      <a:endParaRPr lang="en-US" altLang="en-US" sz="1200" b="1">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E7E6E6"/>
                    </a:solid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李骏</a:t>
                      </a:r>
                      <a:endParaRPr lang="en-US" altLang="en-US" sz="1100" b="0">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周南</a:t>
                      </a:r>
                      <a:endParaRPr lang="en-US" altLang="en-US" sz="1100" b="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林豪</a:t>
                      </a:r>
                      <a:endParaRPr lang="en-US" altLang="en-US" sz="1100" b="0">
                        <a:solidFill>
                          <a:srgbClr val="000000"/>
                        </a:solidFill>
                        <a:latin typeface="宋体" panose="02010600030101010101" pitchFamily="2" charset="-122"/>
                      </a:endParaRPr>
                    </a:p>
                  </a:txBody>
                  <a:tcPr marL="12700" marR="12700" marT="12700" anchor="ctr">
                    <a:lnL>
                      <a:noFill/>
                    </a:lnL>
                    <a:lnR cap="flat">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28692">
                <a:tc vMerge="1">
                  <a:txBody>
                    <a:bodyPr/>
                    <a:lstStyle/>
                    <a:p>
                      <a:endParaRPr lang="zh-CN"/>
                    </a:p>
                  </a:txBody>
                  <a:tcP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B w="19050" cap="flat" cmpd="sng">
                      <a:solidFill>
                        <a:srgbClr val="000000"/>
                      </a:solidFill>
                      <a:prstDash val="solid"/>
                      <a:headEnd type="none" w="med" len="med"/>
                      <a:tailEnd type="none" w="med" len="med"/>
                    </a:lnB>
                  </a:tcPr>
                </a:tc>
                <a:tc>
                  <a:txBody>
                    <a:bodyPr/>
                    <a:lstStyle/>
                    <a:p>
                      <a:pPr indent="0" algn="ctr">
                        <a:buNone/>
                      </a:pPr>
                      <a:r>
                        <a:rPr lang="zh-CN" sz="1200" b="1">
                          <a:solidFill>
                            <a:srgbClr val="000000"/>
                          </a:solidFill>
                          <a:latin typeface="Arial" panose="020B0604020202020204" pitchFamily="34" charset="0"/>
                          <a:ea typeface="宋体" panose="02010600030101010101" pitchFamily="2" charset="-122"/>
                        </a:rPr>
                        <a:t>3.3评价</a:t>
                      </a:r>
                      <a:endParaRPr lang="en-US" altLang="en-US" sz="1200" b="1">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E7E6E6"/>
                    </a:solid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李骏</a:t>
                      </a:r>
                      <a:endParaRPr lang="en-US" altLang="en-US" sz="1100" b="0">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周南</a:t>
                      </a:r>
                      <a:endParaRPr lang="en-US" altLang="en-US" sz="1100" b="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a:solidFill>
                            <a:srgbClr val="000000"/>
                          </a:solidFill>
                          <a:latin typeface="Arial" panose="020B0604020202020204" pitchFamily="34" charset="0"/>
                          <a:ea typeface="宋体" panose="02010600030101010101" pitchFamily="2" charset="-122"/>
                        </a:rPr>
                        <a:t>林豪</a:t>
                      </a:r>
                      <a:endParaRPr lang="en-US" altLang="en-US" sz="1100" b="0">
                        <a:solidFill>
                          <a:srgbClr val="000000"/>
                        </a:solidFill>
                        <a:latin typeface="宋体" panose="02010600030101010101" pitchFamily="2" charset="-122"/>
                      </a:endParaRPr>
                    </a:p>
                  </a:txBody>
                  <a:tcPr marL="12700" marR="12700" marT="12700" anchor="ctr">
                    <a:lnL>
                      <a:noFill/>
                    </a:lnL>
                    <a:lnR cap="flat">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882811">
                <a:tc rowSpan="2">
                  <a:txBody>
                    <a:bodyPr/>
                    <a:lstStyle/>
                    <a:p>
                      <a:pPr indent="0" algn="ctr">
                        <a:buNone/>
                      </a:pPr>
                      <a:r>
                        <a:rPr lang="zh-CN" sz="1200" b="1" dirty="0">
                          <a:solidFill>
                            <a:srgbClr val="000000"/>
                          </a:solidFill>
                          <a:latin typeface="Arial" panose="020B0604020202020204" pitchFamily="34" charset="0"/>
                          <a:ea typeface="宋体" panose="02010600030101010101" pitchFamily="2" charset="-122"/>
                        </a:rPr>
                        <a:t>4.我的</a:t>
                      </a:r>
                      <a:endParaRPr lang="en-US" altLang="en-US" sz="1200" b="1" dirty="0">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E7E6E6"/>
                    </a:solidFill>
                  </a:tcPr>
                </a:tc>
                <a:tc>
                  <a:txBody>
                    <a:bodyPr/>
                    <a:lstStyle/>
                    <a:p>
                      <a:pPr indent="0" algn="ctr">
                        <a:buNone/>
                      </a:pPr>
                      <a:r>
                        <a:rPr lang="zh-CN" sz="1200" b="1" dirty="0">
                          <a:solidFill>
                            <a:srgbClr val="000000"/>
                          </a:solidFill>
                          <a:latin typeface="Arial" panose="020B0604020202020204" pitchFamily="34" charset="0"/>
                          <a:ea typeface="宋体" panose="02010600030101010101" pitchFamily="2" charset="-122"/>
                        </a:rPr>
                        <a:t>4.1查看基本信息</a:t>
                      </a:r>
                      <a:endParaRPr lang="en-US" altLang="en-US" sz="1200" b="1" dirty="0">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E7E6E6"/>
                    </a:solidFill>
                  </a:tcPr>
                </a:tc>
                <a:tc>
                  <a:txBody>
                    <a:bodyPr/>
                    <a:lstStyle/>
                    <a:p>
                      <a:pPr indent="0" algn="ctr">
                        <a:buNone/>
                      </a:pPr>
                      <a:r>
                        <a:rPr lang="zh-CN" sz="1100">
                          <a:solidFill>
                            <a:srgbClr val="000000"/>
                          </a:solidFill>
                          <a:latin typeface="Arial" panose="020B0604020202020204" pitchFamily="34" charset="0"/>
                          <a:ea typeface="宋体" panose="02010600030101010101" pitchFamily="2" charset="-122"/>
                          <a:sym typeface="+mn-ea"/>
                        </a:rPr>
                        <a:t>李骏</a:t>
                      </a:r>
                      <a:endParaRPr lang="en-US" altLang="en-US" sz="1100" b="0">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a:solidFill>
                            <a:srgbClr val="000000"/>
                          </a:solidFill>
                          <a:latin typeface="Arial" panose="020B0604020202020204" pitchFamily="34" charset="0"/>
                          <a:ea typeface="宋体" panose="02010600030101010101" pitchFamily="2" charset="-122"/>
                          <a:sym typeface="+mn-ea"/>
                        </a:rPr>
                        <a:t>林豪</a:t>
                      </a:r>
                      <a:endParaRPr lang="en-US" altLang="en-US" sz="1100" b="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dirty="0">
                          <a:solidFill>
                            <a:srgbClr val="000000"/>
                          </a:solidFill>
                          <a:latin typeface="Arial" panose="020B0604020202020204" pitchFamily="34" charset="0"/>
                          <a:ea typeface="宋体" panose="02010600030101010101" pitchFamily="2" charset="-122"/>
                        </a:rPr>
                        <a:t>周南</a:t>
                      </a:r>
                      <a:endParaRPr lang="en-US" altLang="en-US" sz="1100" b="0" dirty="0">
                        <a:solidFill>
                          <a:srgbClr val="000000"/>
                        </a:solidFill>
                        <a:latin typeface="宋体" panose="02010600030101010101" pitchFamily="2" charset="-122"/>
                      </a:endParaRPr>
                    </a:p>
                  </a:txBody>
                  <a:tcPr marL="12700" marR="12700" marT="12700" anchor="ctr">
                    <a:lnL>
                      <a:noFill/>
                    </a:lnL>
                    <a:lnR cap="flat">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28692">
                <a:tc vMerge="1">
                  <a:txBody>
                    <a:bodyPr/>
                    <a:lstStyle/>
                    <a:p>
                      <a:endParaRPr lang="zh-CN"/>
                    </a:p>
                  </a:txBody>
                  <a:tcP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tcPr>
                </a:tc>
                <a:tc>
                  <a:txBody>
                    <a:bodyPr/>
                    <a:lstStyle/>
                    <a:p>
                      <a:pPr indent="0" algn="ctr">
                        <a:buNone/>
                      </a:pPr>
                      <a:r>
                        <a:rPr lang="zh-CN" sz="1200" b="1" dirty="0">
                          <a:solidFill>
                            <a:srgbClr val="000000"/>
                          </a:solidFill>
                          <a:latin typeface="Arial" panose="020B0604020202020204" pitchFamily="34" charset="0"/>
                          <a:ea typeface="宋体" panose="02010600030101010101" pitchFamily="2" charset="-122"/>
                        </a:rPr>
                        <a:t>4.2</a:t>
                      </a:r>
                      <a:r>
                        <a:rPr lang="zh-CN" altLang="en-US" sz="1200" b="1" dirty="0">
                          <a:solidFill>
                            <a:srgbClr val="000000"/>
                          </a:solidFill>
                          <a:latin typeface="Arial" panose="020B0604020202020204" pitchFamily="34" charset="0"/>
                          <a:ea typeface="宋体" panose="02010600030101010101" pitchFamily="2" charset="-122"/>
                        </a:rPr>
                        <a:t>修改基本信息</a:t>
                      </a:r>
                      <a:endParaRPr lang="en-US" altLang="en-US" sz="1200" b="1" dirty="0">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190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solidFill>
                      <a:srgbClr val="E7E6E6"/>
                    </a:solidFill>
                  </a:tcPr>
                </a:tc>
                <a:tc>
                  <a:txBody>
                    <a:bodyPr/>
                    <a:lstStyle/>
                    <a:p>
                      <a:pPr indent="0" algn="ctr">
                        <a:buNone/>
                      </a:pPr>
                      <a:r>
                        <a:rPr lang="zh-CN" sz="1100" dirty="0">
                          <a:solidFill>
                            <a:srgbClr val="000000"/>
                          </a:solidFill>
                          <a:latin typeface="Arial" panose="020B0604020202020204" pitchFamily="34" charset="0"/>
                          <a:ea typeface="宋体" panose="02010600030101010101" pitchFamily="2" charset="-122"/>
                          <a:sym typeface="+mn-ea"/>
                        </a:rPr>
                        <a:t>李骏</a:t>
                      </a:r>
                      <a:endParaRPr lang="en-US" altLang="en-US" sz="1100" b="0" dirty="0">
                        <a:solidFill>
                          <a:srgbClr val="000000"/>
                        </a:solidFill>
                        <a:latin typeface="宋体" panose="02010600030101010101" pitchFamily="2" charset="-122"/>
                      </a:endParaRPr>
                    </a:p>
                  </a:txBody>
                  <a:tcPr marL="12700" marR="12700" marT="12700" anchor="ctr">
                    <a:lnL w="190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dirty="0">
                          <a:solidFill>
                            <a:srgbClr val="000000"/>
                          </a:solidFill>
                          <a:latin typeface="Arial" panose="020B0604020202020204" pitchFamily="34" charset="0"/>
                          <a:ea typeface="宋体" panose="02010600030101010101" pitchFamily="2" charset="-122"/>
                          <a:sym typeface="+mn-ea"/>
                        </a:rPr>
                        <a:t>林豪</a:t>
                      </a:r>
                      <a:endParaRPr lang="en-US" altLang="en-US" sz="1100" b="0"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0" dirty="0">
                          <a:solidFill>
                            <a:srgbClr val="000000"/>
                          </a:solidFill>
                          <a:latin typeface="Arial" panose="020B0604020202020204" pitchFamily="34" charset="0"/>
                          <a:ea typeface="宋体" panose="02010600030101010101" pitchFamily="2" charset="-122"/>
                        </a:rPr>
                        <a:t>周南</a:t>
                      </a:r>
                      <a:endParaRPr lang="en-US" altLang="en-US" sz="1100" b="0" dirty="0">
                        <a:solidFill>
                          <a:srgbClr val="000000"/>
                        </a:solidFill>
                        <a:latin typeface="宋体" panose="02010600030101010101" pitchFamily="2" charset="-122"/>
                      </a:endParaRPr>
                    </a:p>
                  </a:txBody>
                  <a:tcPr marL="12700" marR="12700" marT="12700" anchor="ctr">
                    <a:lnL>
                      <a:noFill/>
                    </a:lnL>
                    <a:lnR cap="flat">
                      <a:noFill/>
                    </a:lnR>
                    <a:lnT w="19050" cap="flat" cmpd="sng">
                      <a:solidFill>
                        <a:srgbClr val="000000"/>
                      </a:solidFill>
                      <a:prstDash val="solid"/>
                      <a:headEnd type="none" w="med" len="med"/>
                      <a:tailEnd type="none" w="med" len="med"/>
                    </a:lnT>
                    <a:lnB w="190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bl>
          </a:graphicData>
        </a:graphic>
      </p:graphicFrame>
      <p:sp>
        <p:nvSpPr>
          <p:cNvPr id="5" name="文本框 4"/>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6" name="矩形 5"/>
          <p:cNvSpPr/>
          <p:nvPr/>
        </p:nvSpPr>
        <p:spPr>
          <a:xfrm>
            <a:off x="1651000" y="433700"/>
            <a:ext cx="4692650" cy="706755"/>
          </a:xfrm>
          <a:prstGeom prst="rect">
            <a:avLst/>
          </a:prstGeom>
        </p:spPr>
        <p:txBody>
          <a:bodyPr wrap="square">
            <a:spAutoFit/>
          </a:bodyPr>
          <a:lstStyle/>
          <a:p>
            <a:r>
              <a:rPr lang="en-US" altLang="zh-CN" sz="2000" dirty="0"/>
              <a:t>Part Three</a:t>
            </a:r>
          </a:p>
          <a:p>
            <a:r>
              <a:rPr lang="zh-CN" altLang="en-US" sz="2000" dirty="0"/>
              <a:t>测试情况及结果</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8" y="1165580"/>
            <a:ext cx="9292360" cy="523220"/>
          </a:xfrm>
          <a:prstGeom prst="rect">
            <a:avLst/>
          </a:prstGeom>
          <a:noFill/>
        </p:spPr>
        <p:txBody>
          <a:bodyPr wrap="square" rtlCol="0">
            <a:spAutoFit/>
          </a:bodyPr>
          <a:lstStyle/>
          <a:p>
            <a:r>
              <a:rPr lang="zh-CN" altLang="en-US" sz="2800" b="1" dirty="0">
                <a:solidFill>
                  <a:schemeClr val="accent2"/>
                </a:solidFill>
                <a:sym typeface="+mn-ea"/>
              </a:rPr>
              <a:t>内部代码走查</a:t>
            </a:r>
            <a:endParaRPr lang="en-US" altLang="zh-CN" sz="2800" b="1" dirty="0">
              <a:solidFill>
                <a:schemeClr val="accent2"/>
              </a:solidFill>
              <a:sym typeface="+mn-ea"/>
            </a:endParaRPr>
          </a:p>
        </p:txBody>
      </p:sp>
      <p:graphicFrame>
        <p:nvGraphicFramePr>
          <p:cNvPr id="10" name="表格 9"/>
          <p:cNvGraphicFramePr>
            <a:graphicFrameLocks noGrp="1"/>
          </p:cNvGraphicFramePr>
          <p:nvPr/>
        </p:nvGraphicFramePr>
        <p:xfrm>
          <a:off x="2123803" y="1866598"/>
          <a:ext cx="8439694" cy="4282846"/>
        </p:xfrm>
        <a:graphic>
          <a:graphicData uri="http://schemas.openxmlformats.org/drawingml/2006/table">
            <a:tbl>
              <a:tblPr>
                <a:tableStyleId>{5C22544A-7EE6-4342-B048-85BDC9FD1C3A}</a:tableStyleId>
              </a:tblPr>
              <a:tblGrid>
                <a:gridCol w="4098287">
                  <a:extLst>
                    <a:ext uri="{9D8B030D-6E8A-4147-A177-3AD203B41FA5}">
                      <a16:colId xmlns:a16="http://schemas.microsoft.com/office/drawing/2014/main" val="20000"/>
                    </a:ext>
                  </a:extLst>
                </a:gridCol>
                <a:gridCol w="663753">
                  <a:extLst>
                    <a:ext uri="{9D8B030D-6E8A-4147-A177-3AD203B41FA5}">
                      <a16:colId xmlns:a16="http://schemas.microsoft.com/office/drawing/2014/main" val="20001"/>
                    </a:ext>
                  </a:extLst>
                </a:gridCol>
                <a:gridCol w="3677654">
                  <a:extLst>
                    <a:ext uri="{9D8B030D-6E8A-4147-A177-3AD203B41FA5}">
                      <a16:colId xmlns:a16="http://schemas.microsoft.com/office/drawing/2014/main" val="20002"/>
                    </a:ext>
                  </a:extLst>
                </a:gridCol>
              </a:tblGrid>
              <a:tr h="602387">
                <a:tc>
                  <a:txBody>
                    <a:bodyPr/>
                    <a:lstStyle/>
                    <a:p>
                      <a:pPr algn="ctr">
                        <a:spcAft>
                          <a:spcPts val="600"/>
                        </a:spcAft>
                      </a:pPr>
                      <a:r>
                        <a:rPr lang="zh-CN" sz="1050" kern="100">
                          <a:effectLst/>
                        </a:rPr>
                        <a:t>评审对象：</a:t>
                      </a:r>
                      <a:r>
                        <a:rPr lang="en-US" sz="1050" kern="100">
                          <a:effectLst/>
                        </a:rPr>
                        <a:t>fill_detail	</a:t>
                      </a:r>
                      <a:endParaRPr lang="zh-CN" sz="1050" kern="100">
                        <a:effectLst/>
                        <a:latin typeface="Times New Roman" panose="02020603050405020304" pitchFamily="18" charset="0"/>
                        <a:ea typeface="宋体" panose="02010600030101010101" pitchFamily="2" charset="-122"/>
                      </a:endParaRPr>
                    </a:p>
                  </a:txBody>
                  <a:tcPr marL="68580" marR="68580" marT="0" marB="0"/>
                </a:tc>
                <a:tc gridSpan="2">
                  <a:txBody>
                    <a:bodyPr/>
                    <a:lstStyle/>
                    <a:p>
                      <a:pPr algn="just">
                        <a:spcAft>
                          <a:spcPts val="0"/>
                        </a:spcAft>
                      </a:pPr>
                      <a:r>
                        <a:rPr lang="zh-CN" sz="1050" kern="100">
                          <a:effectLst/>
                        </a:rPr>
                        <a:t>评审日期：</a:t>
                      </a:r>
                      <a:r>
                        <a:rPr lang="en-US" sz="1050" kern="100">
                          <a:effectLst/>
                        </a:rPr>
                        <a:t>2019-06-13</a:t>
                      </a:r>
                      <a:endParaRPr lang="zh-CN" sz="1050" kern="100">
                        <a:effectLst/>
                      </a:endParaRPr>
                    </a:p>
                    <a:p>
                      <a:pPr algn="just">
                        <a:spcAft>
                          <a:spcPts val="0"/>
                        </a:spcAft>
                      </a:pPr>
                      <a:r>
                        <a:rPr lang="zh-CN" sz="1050" kern="100">
                          <a:effectLst/>
                        </a:rPr>
                        <a:t>开发人：李骏</a:t>
                      </a:r>
                    </a:p>
                    <a:p>
                      <a:pPr algn="just">
                        <a:spcAft>
                          <a:spcPts val="0"/>
                        </a:spcAft>
                      </a:pPr>
                      <a:r>
                        <a:rPr lang="zh-CN" sz="1050" kern="100">
                          <a:effectLst/>
                        </a:rPr>
                        <a:t>检查人：周南</a:t>
                      </a:r>
                    </a:p>
                    <a:p>
                      <a:pPr algn="ctr">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p>
                  </a:txBody>
                  <a:tcPr/>
                </a:tc>
                <a:extLst>
                  <a:ext uri="{0D108BD9-81ED-4DB2-BD59-A6C34878D82A}">
                    <a16:rowId xmlns:a16="http://schemas.microsoft.com/office/drawing/2014/main" val="10000"/>
                  </a:ext>
                </a:extLst>
              </a:tr>
              <a:tr h="150597">
                <a:tc>
                  <a:txBody>
                    <a:bodyPr/>
                    <a:lstStyle/>
                    <a:p>
                      <a:pPr algn="ctr">
                        <a:spcAft>
                          <a:spcPts val="600"/>
                        </a:spcAft>
                      </a:pPr>
                      <a:r>
                        <a:rPr lang="zh-CN" sz="1050" kern="100">
                          <a:effectLst/>
                        </a:rPr>
                        <a:t>问题</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kern="100">
                          <a:effectLst/>
                        </a:rPr>
                        <a:t>否，指出问题所在或解释理由</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1"/>
                  </a:ext>
                </a:extLst>
              </a:tr>
              <a:tr h="150597">
                <a:tc>
                  <a:txBody>
                    <a:bodyPr/>
                    <a:lstStyle/>
                    <a:p>
                      <a:pPr algn="just">
                        <a:spcAft>
                          <a:spcPts val="600"/>
                        </a:spcAft>
                      </a:pPr>
                      <a:r>
                        <a:rPr lang="zh-CN" sz="1050" kern="100">
                          <a:effectLst/>
                        </a:rPr>
                        <a:t>总体</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2"/>
                  </a:ext>
                </a:extLst>
              </a:tr>
              <a:tr h="150597">
                <a:tc>
                  <a:txBody>
                    <a:bodyPr/>
                    <a:lstStyle/>
                    <a:p>
                      <a:pPr marL="113030" algn="just">
                        <a:spcAft>
                          <a:spcPts val="600"/>
                        </a:spcAft>
                      </a:pPr>
                      <a:r>
                        <a:rPr lang="zh-CN" sz="1050" kern="100">
                          <a:effectLst/>
                        </a:rPr>
                        <a:t>代码编制是否遵照编码规范？</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3"/>
                  </a:ext>
                </a:extLst>
              </a:tr>
              <a:tr h="150597">
                <a:tc>
                  <a:txBody>
                    <a:bodyPr/>
                    <a:lstStyle/>
                    <a:p>
                      <a:pPr marL="113030" algn="just">
                        <a:spcAft>
                          <a:spcPts val="600"/>
                        </a:spcAft>
                      </a:pPr>
                      <a:r>
                        <a:rPr lang="zh-CN" sz="1050" kern="100">
                          <a:effectLst/>
                        </a:rPr>
                        <a:t>缺陷修改是否完全完成？</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否</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4"/>
                  </a:ext>
                </a:extLst>
              </a:tr>
              <a:tr h="150597">
                <a:tc>
                  <a:txBody>
                    <a:bodyPr/>
                    <a:lstStyle/>
                    <a:p>
                      <a:pPr marL="113030" algn="just">
                        <a:spcAft>
                          <a:spcPts val="600"/>
                        </a:spcAft>
                      </a:pPr>
                      <a:r>
                        <a:rPr lang="zh-CN" sz="1050" kern="100">
                          <a:effectLst/>
                        </a:rPr>
                        <a:t>所有的代码是否风格保持一致？</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5"/>
                  </a:ext>
                </a:extLst>
              </a:tr>
              <a:tr h="150597">
                <a:tc>
                  <a:txBody>
                    <a:bodyPr/>
                    <a:lstStyle/>
                    <a:p>
                      <a:pPr algn="just">
                        <a:spcAft>
                          <a:spcPts val="600"/>
                        </a:spcAft>
                      </a:pPr>
                      <a:r>
                        <a:rPr lang="zh-CN" sz="1050" kern="100">
                          <a:effectLst/>
                        </a:rPr>
                        <a:t>注释</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6"/>
                  </a:ext>
                </a:extLst>
              </a:tr>
              <a:tr h="150597">
                <a:tc>
                  <a:txBody>
                    <a:bodyPr/>
                    <a:lstStyle/>
                    <a:p>
                      <a:pPr marL="113030" algn="just">
                        <a:spcAft>
                          <a:spcPts val="600"/>
                        </a:spcAft>
                      </a:pPr>
                      <a:r>
                        <a:rPr lang="zh-CN" sz="1050" kern="100">
                          <a:effectLst/>
                        </a:rPr>
                        <a:t>所有的注释是否是最新的？</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7"/>
                  </a:ext>
                </a:extLst>
              </a:tr>
              <a:tr h="150597">
                <a:tc>
                  <a:txBody>
                    <a:bodyPr/>
                    <a:lstStyle/>
                    <a:p>
                      <a:pPr marL="113030" algn="just">
                        <a:spcAft>
                          <a:spcPts val="600"/>
                        </a:spcAft>
                      </a:pPr>
                      <a:r>
                        <a:rPr lang="zh-CN" sz="1050" kern="100">
                          <a:effectLst/>
                        </a:rPr>
                        <a:t>所有的注释是清楚和正确？</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8"/>
                  </a:ext>
                </a:extLst>
              </a:tr>
              <a:tr h="150597">
                <a:tc>
                  <a:txBody>
                    <a:bodyPr/>
                    <a:lstStyle/>
                    <a:p>
                      <a:pPr marL="113030" algn="just">
                        <a:spcAft>
                          <a:spcPts val="600"/>
                        </a:spcAft>
                      </a:pPr>
                      <a:r>
                        <a:rPr lang="zh-CN" sz="1050" kern="100">
                          <a:effectLst/>
                        </a:rPr>
                        <a:t>若代码修改注释是否很方便修改？</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9"/>
                  </a:ext>
                </a:extLst>
              </a:tr>
              <a:tr h="150597">
                <a:tc>
                  <a:txBody>
                    <a:bodyPr/>
                    <a:lstStyle/>
                    <a:p>
                      <a:pPr marL="113030" algn="just">
                        <a:spcAft>
                          <a:spcPts val="600"/>
                        </a:spcAft>
                      </a:pPr>
                      <a:r>
                        <a:rPr lang="zh-CN" sz="1050" kern="100">
                          <a:effectLst/>
                        </a:rPr>
                        <a:t>所有代码异常处理是否都有注释？</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0"/>
                  </a:ext>
                </a:extLst>
              </a:tr>
              <a:tr h="150597">
                <a:tc>
                  <a:txBody>
                    <a:bodyPr/>
                    <a:lstStyle/>
                    <a:p>
                      <a:pPr marL="113030" algn="just">
                        <a:spcAft>
                          <a:spcPts val="600"/>
                        </a:spcAft>
                      </a:pPr>
                      <a:r>
                        <a:rPr lang="zh-CN" sz="1050" kern="100">
                          <a:effectLst/>
                        </a:rPr>
                        <a:t>每一功能目的是否都有注释？</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1"/>
                  </a:ext>
                </a:extLst>
              </a:tr>
              <a:tr h="150597">
                <a:tc>
                  <a:txBody>
                    <a:bodyPr/>
                    <a:lstStyle/>
                    <a:p>
                      <a:pPr marL="113030" algn="just">
                        <a:spcAft>
                          <a:spcPts val="600"/>
                        </a:spcAft>
                      </a:pPr>
                      <a:r>
                        <a:rPr lang="zh-CN" sz="1050" kern="100">
                          <a:effectLst/>
                        </a:rPr>
                        <a:t>是否按注释类型格式编写注释？</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2"/>
                  </a:ext>
                </a:extLst>
              </a:tr>
              <a:tr h="301193">
                <a:tc>
                  <a:txBody>
                    <a:bodyPr/>
                    <a:lstStyle/>
                    <a:p>
                      <a:pPr marL="113030" algn="just">
                        <a:spcAft>
                          <a:spcPts val="600"/>
                        </a:spcAft>
                      </a:pPr>
                      <a:r>
                        <a:rPr lang="zh-CN" sz="1050" kern="0">
                          <a:effectLst/>
                        </a:rPr>
                        <a:t>代码注释量是否达到了规定值？</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否</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有些代码类型重复性很高不需要解释</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3"/>
                  </a:ext>
                </a:extLst>
              </a:tr>
              <a:tr h="150597">
                <a:tc>
                  <a:txBody>
                    <a:bodyPr/>
                    <a:lstStyle/>
                    <a:p>
                      <a:pPr algn="just">
                        <a:spcAft>
                          <a:spcPts val="600"/>
                        </a:spcAft>
                      </a:pPr>
                      <a:r>
                        <a:rPr lang="zh-CN" sz="1050" kern="100">
                          <a:effectLst/>
                        </a:rPr>
                        <a:t>源代码质量</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4"/>
                  </a:ext>
                </a:extLst>
              </a:tr>
              <a:tr h="150597">
                <a:tc>
                  <a:txBody>
                    <a:bodyPr/>
                    <a:lstStyle/>
                    <a:p>
                      <a:pPr marL="113030" algn="just">
                        <a:spcAft>
                          <a:spcPts val="600"/>
                        </a:spcAft>
                      </a:pPr>
                      <a:r>
                        <a:rPr lang="zh-CN" sz="1050" kern="100">
                          <a:effectLst/>
                        </a:rPr>
                        <a:t>所有变量的命名是否依照规则？</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5"/>
                  </a:ext>
                </a:extLst>
              </a:tr>
              <a:tr h="150597">
                <a:tc>
                  <a:txBody>
                    <a:bodyPr/>
                    <a:lstStyle/>
                    <a:p>
                      <a:pPr marL="113030" algn="just">
                        <a:spcAft>
                          <a:spcPts val="600"/>
                        </a:spcAft>
                      </a:pPr>
                      <a:r>
                        <a:rPr lang="zh-CN" sz="1050" kern="100">
                          <a:effectLst/>
                        </a:rPr>
                        <a:t>循环嵌套是否优化到最少？</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6"/>
                  </a:ext>
                </a:extLst>
              </a:tr>
              <a:tr h="150597">
                <a:tc>
                  <a:txBody>
                    <a:bodyPr/>
                    <a:lstStyle/>
                    <a:p>
                      <a:pPr marL="113030" algn="just">
                        <a:spcAft>
                          <a:spcPts val="600"/>
                        </a:spcAft>
                      </a:pPr>
                      <a:r>
                        <a:rPr lang="zh-CN" sz="1050" kern="100">
                          <a:effectLst/>
                        </a:rPr>
                        <a:t>所有代码是否易懂？</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7"/>
                  </a:ext>
                </a:extLst>
              </a:tr>
              <a:tr h="301193">
                <a:tc>
                  <a:txBody>
                    <a:bodyPr/>
                    <a:lstStyle/>
                    <a:p>
                      <a:pPr marL="113030" algn="just">
                        <a:spcAft>
                          <a:spcPts val="600"/>
                        </a:spcAft>
                      </a:pPr>
                      <a:r>
                        <a:rPr lang="zh-CN" sz="1050" kern="100">
                          <a:effectLst/>
                        </a:rPr>
                        <a:t>所有设计要求是否都实现？</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否</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rPr>
                        <a:t>只包含了时间、日期、人数的选择，尚未包含球场信息。</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8"/>
                  </a:ext>
                </a:extLst>
              </a:tr>
              <a:tr h="150597">
                <a:tc>
                  <a:txBody>
                    <a:bodyPr/>
                    <a:lstStyle/>
                    <a:p>
                      <a:pPr algn="just">
                        <a:spcAft>
                          <a:spcPts val="600"/>
                        </a:spcAft>
                      </a:pPr>
                      <a:r>
                        <a:rPr lang="zh-CN" sz="1050" kern="100">
                          <a:effectLst/>
                        </a:rPr>
                        <a:t>其它</a:t>
                      </a:r>
                      <a:r>
                        <a:rPr lang="en-US" sz="1050" kern="100">
                          <a:effectLst/>
                        </a:rPr>
                        <a:t>(</a:t>
                      </a:r>
                      <a:r>
                        <a:rPr lang="zh-CN" sz="1050" kern="100">
                          <a:effectLst/>
                        </a:rPr>
                        <a:t>根据情况添加</a:t>
                      </a:r>
                      <a:r>
                        <a:rPr lang="en-US" sz="1050" kern="100">
                          <a:effectLst/>
                        </a:rPr>
                        <a:t>)</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9"/>
                  </a:ext>
                </a:extLst>
              </a:tr>
              <a:tr h="150597">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0"/>
                  </a:ext>
                </a:extLst>
              </a:tr>
              <a:tr h="150597">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1"/>
                  </a:ext>
                </a:extLst>
              </a:tr>
            </a:tbl>
          </a:graphicData>
        </a:graphic>
      </p:graphicFrame>
      <p:sp>
        <p:nvSpPr>
          <p:cNvPr id="6" name="文本框 5"/>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7" name="矩形 6"/>
          <p:cNvSpPr/>
          <p:nvPr/>
        </p:nvSpPr>
        <p:spPr>
          <a:xfrm>
            <a:off x="1651000" y="433700"/>
            <a:ext cx="4692650" cy="706755"/>
          </a:xfrm>
          <a:prstGeom prst="rect">
            <a:avLst/>
          </a:prstGeom>
        </p:spPr>
        <p:txBody>
          <a:bodyPr wrap="square">
            <a:spAutoFit/>
          </a:bodyPr>
          <a:lstStyle/>
          <a:p>
            <a:r>
              <a:rPr lang="en-US" altLang="zh-CN" sz="2000" dirty="0"/>
              <a:t>Part Three</a:t>
            </a:r>
          </a:p>
          <a:p>
            <a:r>
              <a:rPr lang="zh-CN" altLang="en-US" sz="2000" dirty="0"/>
              <a:t>测试情况及结果</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8" y="1165580"/>
            <a:ext cx="9292360" cy="523220"/>
          </a:xfrm>
          <a:prstGeom prst="rect">
            <a:avLst/>
          </a:prstGeom>
          <a:noFill/>
        </p:spPr>
        <p:txBody>
          <a:bodyPr wrap="square" rtlCol="0">
            <a:spAutoFit/>
          </a:bodyPr>
          <a:lstStyle/>
          <a:p>
            <a:r>
              <a:rPr lang="zh-CN" altLang="en-US" sz="2800" b="1" dirty="0">
                <a:solidFill>
                  <a:schemeClr val="accent2"/>
                </a:solidFill>
                <a:sym typeface="+mn-ea"/>
              </a:rPr>
              <a:t>内部代码走查</a:t>
            </a:r>
            <a:endParaRPr lang="en-US" altLang="zh-CN" sz="2800" b="1" dirty="0">
              <a:solidFill>
                <a:schemeClr val="accent2"/>
              </a:solidFill>
              <a:sym typeface="+mn-ea"/>
            </a:endParaRPr>
          </a:p>
        </p:txBody>
      </p:sp>
      <p:graphicFrame>
        <p:nvGraphicFramePr>
          <p:cNvPr id="10" name="表格 9"/>
          <p:cNvGraphicFramePr>
            <a:graphicFrameLocks noGrp="1"/>
          </p:cNvGraphicFramePr>
          <p:nvPr/>
        </p:nvGraphicFramePr>
        <p:xfrm>
          <a:off x="2123803" y="1866598"/>
          <a:ext cx="8439694" cy="4282846"/>
        </p:xfrm>
        <a:graphic>
          <a:graphicData uri="http://schemas.openxmlformats.org/drawingml/2006/table">
            <a:tbl>
              <a:tblPr>
                <a:tableStyleId>{5C22544A-7EE6-4342-B048-85BDC9FD1C3A}</a:tableStyleId>
              </a:tblPr>
              <a:tblGrid>
                <a:gridCol w="4098287">
                  <a:extLst>
                    <a:ext uri="{9D8B030D-6E8A-4147-A177-3AD203B41FA5}">
                      <a16:colId xmlns:a16="http://schemas.microsoft.com/office/drawing/2014/main" val="20000"/>
                    </a:ext>
                  </a:extLst>
                </a:gridCol>
                <a:gridCol w="663753">
                  <a:extLst>
                    <a:ext uri="{9D8B030D-6E8A-4147-A177-3AD203B41FA5}">
                      <a16:colId xmlns:a16="http://schemas.microsoft.com/office/drawing/2014/main" val="20001"/>
                    </a:ext>
                  </a:extLst>
                </a:gridCol>
                <a:gridCol w="3677654">
                  <a:extLst>
                    <a:ext uri="{9D8B030D-6E8A-4147-A177-3AD203B41FA5}">
                      <a16:colId xmlns:a16="http://schemas.microsoft.com/office/drawing/2014/main" val="20002"/>
                    </a:ext>
                  </a:extLst>
                </a:gridCol>
              </a:tblGrid>
              <a:tr h="602387">
                <a:tc>
                  <a:txBody>
                    <a:bodyPr/>
                    <a:lstStyle/>
                    <a:p>
                      <a:pPr algn="ctr">
                        <a:spcAft>
                          <a:spcPts val="600"/>
                        </a:spcAft>
                      </a:pPr>
                      <a:r>
                        <a:rPr lang="zh-CN" sz="1050" kern="100" dirty="0">
                          <a:effectLst/>
                        </a:rPr>
                        <a:t>评审对象：</a:t>
                      </a:r>
                      <a:r>
                        <a:rPr lang="en-US" sz="1050" kern="100" dirty="0">
                          <a:effectLst/>
                        </a:rPr>
                        <a:t>find	</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gridSpan="2">
                  <a:txBody>
                    <a:bodyPr/>
                    <a:lstStyle/>
                    <a:p>
                      <a:pPr algn="just">
                        <a:spcAft>
                          <a:spcPts val="0"/>
                        </a:spcAft>
                      </a:pPr>
                      <a:r>
                        <a:rPr lang="zh-CN" sz="1050" kern="100">
                          <a:effectLst/>
                        </a:rPr>
                        <a:t>评审日期：</a:t>
                      </a:r>
                      <a:r>
                        <a:rPr lang="en-US" sz="1050" kern="100">
                          <a:effectLst/>
                          <a:sym typeface="+mn-ea"/>
                        </a:rPr>
                        <a:t>2019-06-13</a:t>
                      </a:r>
                      <a:endParaRPr lang="zh-CN" sz="1050" kern="100">
                        <a:effectLst/>
                      </a:endParaRPr>
                    </a:p>
                    <a:p>
                      <a:pPr algn="just">
                        <a:spcAft>
                          <a:spcPts val="0"/>
                        </a:spcAft>
                      </a:pPr>
                      <a:r>
                        <a:rPr lang="zh-CN" sz="1050" kern="100">
                          <a:effectLst/>
                        </a:rPr>
                        <a:t>开发人：李骏</a:t>
                      </a:r>
                    </a:p>
                    <a:p>
                      <a:pPr algn="just">
                        <a:spcAft>
                          <a:spcPts val="0"/>
                        </a:spcAft>
                      </a:pPr>
                      <a:r>
                        <a:rPr lang="zh-CN" sz="1050" kern="100">
                          <a:effectLst/>
                        </a:rPr>
                        <a:t>检查人：周南</a:t>
                      </a:r>
                    </a:p>
                    <a:p>
                      <a:pPr algn="ctr">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p>
                  </a:txBody>
                  <a:tcPr/>
                </a:tc>
                <a:extLst>
                  <a:ext uri="{0D108BD9-81ED-4DB2-BD59-A6C34878D82A}">
                    <a16:rowId xmlns:a16="http://schemas.microsoft.com/office/drawing/2014/main" val="10000"/>
                  </a:ext>
                </a:extLst>
              </a:tr>
              <a:tr h="150597">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问题</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否，指出问题所在或解释理由</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1"/>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总体</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2"/>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代码编制是否遵照编码规范？</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3"/>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缺陷修改是否完全完成？</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所有的代码是否风格保持一致？</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5"/>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注释</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所有的注释是否是最新的？</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7"/>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所有的注释是清楚和正确？</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8"/>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若代码修改注释是否很方便修改？</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9"/>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所有代码异常处理是否都有注释？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0"/>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每一功能目的是否都有注释？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1"/>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是否按注释类型格式编写注释？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2"/>
                  </a:ext>
                </a:extLst>
              </a:tr>
              <a:tr h="301193">
                <a:tc>
                  <a:txBody>
                    <a:bodyPr/>
                    <a:lstStyle/>
                    <a:p>
                      <a:pPr marL="113030" algn="just">
                        <a:spcAft>
                          <a:spcPts val="600"/>
                        </a:spcAft>
                      </a:pPr>
                      <a:r>
                        <a:rPr lang="zh-CN" sz="1050" kern="0">
                          <a:solidFill>
                            <a:srgbClr val="000000"/>
                          </a:solidFill>
                          <a:effectLst/>
                          <a:latin typeface="Times New Roman" panose="02020603050405020304" pitchFamily="18" charset="0"/>
                          <a:ea typeface="宋体" panose="02010600030101010101" pitchFamily="2" charset="-122"/>
                        </a:rPr>
                        <a:t>代码注释量是否达到了规定值？</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否</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有些代码类型重复性很高不需要解释</a:t>
                      </a:r>
                    </a:p>
                  </a:txBody>
                  <a:tcPr marL="68580" marR="68580" marT="0" marB="0"/>
                </a:tc>
                <a:extLst>
                  <a:ext uri="{0D108BD9-81ED-4DB2-BD59-A6C34878D82A}">
                    <a16:rowId xmlns:a16="http://schemas.microsoft.com/office/drawing/2014/main" val="10013"/>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源代码质量</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所有变量的命名是否依照规则？</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5"/>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循环嵌套是否优化到最少？</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所有代码是否易懂？</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7"/>
                  </a:ext>
                </a:extLst>
              </a:tr>
              <a:tr h="301193">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所有设计要求是否都实现？</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8"/>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其它</a:t>
                      </a:r>
                      <a:r>
                        <a:rPr lang="en-US" sz="1050" b="1" kern="100">
                          <a:effectLst/>
                          <a:latin typeface="Times New Roman" panose="02020603050405020304" pitchFamily="18" charset="0"/>
                          <a:ea typeface="宋体" panose="02010600030101010101" pitchFamily="2" charset="-122"/>
                        </a:rPr>
                        <a:t>(</a:t>
                      </a:r>
                      <a:r>
                        <a:rPr lang="zh-CN" sz="1050" b="1" kern="100">
                          <a:effectLst/>
                          <a:latin typeface="Times New Roman" panose="02020603050405020304" pitchFamily="18" charset="0"/>
                          <a:ea typeface="宋体" panose="02010600030101010101" pitchFamily="2" charset="-122"/>
                        </a:rPr>
                        <a:t>根据情况添加</a:t>
                      </a:r>
                      <a:r>
                        <a:rPr lang="en-US" sz="1050" b="1" kern="100">
                          <a:effectLst/>
                          <a:latin typeface="Times New Roman" panose="02020603050405020304" pitchFamily="18" charset="0"/>
                          <a:ea typeface="宋体" panose="02010600030101010101" pitchFamily="2" charset="-122"/>
                        </a:rPr>
                        <a:t>)</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9"/>
                  </a:ext>
                </a:extLst>
              </a:tr>
              <a:tr h="150597">
                <a:tc>
                  <a:txBody>
                    <a:bodyPr/>
                    <a:lstStyle/>
                    <a:p>
                      <a:pPr algn="just">
                        <a:spcAft>
                          <a:spcPts val="600"/>
                        </a:spcAft>
                      </a:pPr>
                      <a:r>
                        <a:rPr lang="en-US" sz="1050" b="1"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0"/>
                  </a:ext>
                </a:extLst>
              </a:tr>
              <a:tr h="150597">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1"/>
                  </a:ext>
                </a:extLst>
              </a:tr>
            </a:tbl>
          </a:graphicData>
        </a:graphic>
      </p:graphicFrame>
      <p:sp>
        <p:nvSpPr>
          <p:cNvPr id="6" name="文本框 5"/>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7" name="矩形 6"/>
          <p:cNvSpPr/>
          <p:nvPr/>
        </p:nvSpPr>
        <p:spPr>
          <a:xfrm>
            <a:off x="1651000" y="433700"/>
            <a:ext cx="4692650" cy="706755"/>
          </a:xfrm>
          <a:prstGeom prst="rect">
            <a:avLst/>
          </a:prstGeom>
        </p:spPr>
        <p:txBody>
          <a:bodyPr wrap="square">
            <a:spAutoFit/>
          </a:bodyPr>
          <a:lstStyle/>
          <a:p>
            <a:r>
              <a:rPr lang="en-US" altLang="zh-CN" sz="2000" dirty="0"/>
              <a:t>Part Three</a:t>
            </a:r>
          </a:p>
          <a:p>
            <a:r>
              <a:rPr lang="zh-CN" altLang="en-US" sz="2000" dirty="0"/>
              <a:t>测试情况及结果</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8" y="1165580"/>
            <a:ext cx="9292360" cy="523220"/>
          </a:xfrm>
          <a:prstGeom prst="rect">
            <a:avLst/>
          </a:prstGeom>
          <a:noFill/>
        </p:spPr>
        <p:txBody>
          <a:bodyPr wrap="square" rtlCol="0">
            <a:spAutoFit/>
          </a:bodyPr>
          <a:lstStyle/>
          <a:p>
            <a:r>
              <a:rPr lang="zh-CN" altLang="en-US" sz="2800" b="1" dirty="0">
                <a:solidFill>
                  <a:schemeClr val="accent2"/>
                </a:solidFill>
                <a:sym typeface="+mn-ea"/>
              </a:rPr>
              <a:t>内部代码走查</a:t>
            </a:r>
            <a:endParaRPr lang="en-US" altLang="zh-CN" sz="2800" b="1" dirty="0">
              <a:solidFill>
                <a:schemeClr val="accent2"/>
              </a:solidFill>
              <a:sym typeface="+mn-ea"/>
            </a:endParaRPr>
          </a:p>
        </p:txBody>
      </p:sp>
      <p:graphicFrame>
        <p:nvGraphicFramePr>
          <p:cNvPr id="10" name="表格 9"/>
          <p:cNvGraphicFramePr>
            <a:graphicFrameLocks noGrp="1"/>
          </p:cNvGraphicFramePr>
          <p:nvPr/>
        </p:nvGraphicFramePr>
        <p:xfrm>
          <a:off x="2123803" y="1866598"/>
          <a:ext cx="8439694" cy="4282846"/>
        </p:xfrm>
        <a:graphic>
          <a:graphicData uri="http://schemas.openxmlformats.org/drawingml/2006/table">
            <a:tbl>
              <a:tblPr>
                <a:tableStyleId>{5C22544A-7EE6-4342-B048-85BDC9FD1C3A}</a:tableStyleId>
              </a:tblPr>
              <a:tblGrid>
                <a:gridCol w="4098287">
                  <a:extLst>
                    <a:ext uri="{9D8B030D-6E8A-4147-A177-3AD203B41FA5}">
                      <a16:colId xmlns:a16="http://schemas.microsoft.com/office/drawing/2014/main" val="20000"/>
                    </a:ext>
                  </a:extLst>
                </a:gridCol>
                <a:gridCol w="663753">
                  <a:extLst>
                    <a:ext uri="{9D8B030D-6E8A-4147-A177-3AD203B41FA5}">
                      <a16:colId xmlns:a16="http://schemas.microsoft.com/office/drawing/2014/main" val="20001"/>
                    </a:ext>
                  </a:extLst>
                </a:gridCol>
                <a:gridCol w="3677654">
                  <a:extLst>
                    <a:ext uri="{9D8B030D-6E8A-4147-A177-3AD203B41FA5}">
                      <a16:colId xmlns:a16="http://schemas.microsoft.com/office/drawing/2014/main" val="20002"/>
                    </a:ext>
                  </a:extLst>
                </a:gridCol>
              </a:tblGrid>
              <a:tr h="602387">
                <a:tc>
                  <a:txBody>
                    <a:bodyPr/>
                    <a:lstStyle/>
                    <a:p>
                      <a:pPr algn="ctr">
                        <a:spcAft>
                          <a:spcPts val="600"/>
                        </a:spcAft>
                      </a:pPr>
                      <a:r>
                        <a:rPr lang="zh-CN" sz="1050" kern="100" dirty="0">
                          <a:effectLst/>
                        </a:rPr>
                        <a:t>评审对象：</a:t>
                      </a:r>
                      <a:r>
                        <a:rPr lang="en-US" sz="1050" kern="100" dirty="0">
                          <a:effectLst/>
                        </a:rPr>
                        <a:t>group	</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gridSpan="2">
                  <a:txBody>
                    <a:bodyPr/>
                    <a:lstStyle/>
                    <a:p>
                      <a:pPr algn="just">
                        <a:spcAft>
                          <a:spcPts val="0"/>
                        </a:spcAft>
                      </a:pPr>
                      <a:r>
                        <a:rPr lang="zh-CN" sz="1050" kern="100">
                          <a:effectLst/>
                        </a:rPr>
                        <a:t>评审日期：</a:t>
                      </a:r>
                      <a:r>
                        <a:rPr lang="en-US" sz="1050" kern="100">
                          <a:effectLst/>
                          <a:sym typeface="+mn-ea"/>
                        </a:rPr>
                        <a:t>2019-06-13</a:t>
                      </a:r>
                      <a:endParaRPr lang="zh-CN" sz="1050" kern="100">
                        <a:effectLst/>
                      </a:endParaRPr>
                    </a:p>
                    <a:p>
                      <a:pPr algn="just">
                        <a:spcAft>
                          <a:spcPts val="0"/>
                        </a:spcAft>
                      </a:pPr>
                      <a:r>
                        <a:rPr lang="zh-CN" sz="1050" kern="100">
                          <a:effectLst/>
                        </a:rPr>
                        <a:t>开发人：李骏</a:t>
                      </a:r>
                    </a:p>
                    <a:p>
                      <a:pPr algn="just">
                        <a:spcAft>
                          <a:spcPts val="0"/>
                        </a:spcAft>
                      </a:pPr>
                      <a:r>
                        <a:rPr lang="zh-CN" sz="1050" kern="100">
                          <a:effectLst/>
                        </a:rPr>
                        <a:t>检查人：周南</a:t>
                      </a:r>
                    </a:p>
                    <a:p>
                      <a:pPr algn="ctr">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p>
                  </a:txBody>
                  <a:tcPr/>
                </a:tc>
                <a:extLst>
                  <a:ext uri="{0D108BD9-81ED-4DB2-BD59-A6C34878D82A}">
                    <a16:rowId xmlns:a16="http://schemas.microsoft.com/office/drawing/2014/main" val="10000"/>
                  </a:ext>
                </a:extLst>
              </a:tr>
              <a:tr h="150597">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问题</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否，指出问题所在或解释理由</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1"/>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总体</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2"/>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代码编制是否遵照编码规范？</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3"/>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缺陷修改是否完全完成？</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所有的代码是否风格保持一致？</a:t>
                      </a:r>
                    </a:p>
                  </a:txBody>
                  <a:tcPr marL="68580" marR="68580" marT="0" marB="0"/>
                </a:tc>
                <a:tc>
                  <a:txBody>
                    <a:bodyPr/>
                    <a:lstStyle/>
                    <a:p>
                      <a:pPr algn="just">
                        <a:spcAft>
                          <a:spcPts val="600"/>
                        </a:spcAft>
                      </a:pPr>
                      <a:r>
                        <a:rPr lang="zh-CN" altLang="en-US" sz="1050" kern="100" dirty="0">
                          <a:effectLst/>
                          <a:latin typeface="Times New Roman" panose="02020603050405020304" pitchFamily="18" charset="0"/>
                          <a:ea typeface="宋体" panose="02010600030101010101" pitchFamily="2" charset="-122"/>
                        </a:rPr>
                        <a:t>否</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r>
                        <a:rPr lang="zh-CN" altLang="en-US" sz="1050" kern="100" dirty="0">
                          <a:effectLst/>
                          <a:latin typeface="Times New Roman" panose="02020603050405020304" pitchFamily="18" charset="0"/>
                          <a:ea typeface="宋体" panose="02010600030101010101" pitchFamily="2" charset="-122"/>
                        </a:rPr>
                        <a:t>代码由多名组员完成</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5"/>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注释</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所有的注释是否是最新的？</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7"/>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所有的注释是清楚和正确？</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8"/>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若代码修改注释是否很方便修改？</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9"/>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所有代码异常处理是否都有注释？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0"/>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每一功能目的是否都有注释？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1"/>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是否按注释类型格式编写注释？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2"/>
                  </a:ext>
                </a:extLst>
              </a:tr>
              <a:tr h="301193">
                <a:tc>
                  <a:txBody>
                    <a:bodyPr/>
                    <a:lstStyle/>
                    <a:p>
                      <a:pPr marL="113030" algn="just">
                        <a:spcAft>
                          <a:spcPts val="600"/>
                        </a:spcAft>
                      </a:pPr>
                      <a:r>
                        <a:rPr lang="zh-CN" sz="1050" kern="0">
                          <a:solidFill>
                            <a:srgbClr val="000000"/>
                          </a:solidFill>
                          <a:effectLst/>
                          <a:latin typeface="Times New Roman" panose="02020603050405020304" pitchFamily="18" charset="0"/>
                          <a:ea typeface="宋体" panose="02010600030101010101" pitchFamily="2" charset="-122"/>
                        </a:rPr>
                        <a:t>代码注释量是否达到了规定值？</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否</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有些代码类型重复性很高不需要解释</a:t>
                      </a:r>
                    </a:p>
                  </a:txBody>
                  <a:tcPr marL="68580" marR="68580" marT="0" marB="0"/>
                </a:tc>
                <a:extLst>
                  <a:ext uri="{0D108BD9-81ED-4DB2-BD59-A6C34878D82A}">
                    <a16:rowId xmlns:a16="http://schemas.microsoft.com/office/drawing/2014/main" val="10013"/>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源代码质量</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所有变量的命名是否依照规则？</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5"/>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循环嵌套是否优化到最少？</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所有代码是否易懂？</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7"/>
                  </a:ext>
                </a:extLst>
              </a:tr>
              <a:tr h="301193">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所有设计要求是否都实现？</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8"/>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其它</a:t>
                      </a:r>
                      <a:r>
                        <a:rPr lang="en-US" sz="1050" b="1" kern="100">
                          <a:effectLst/>
                          <a:latin typeface="Times New Roman" panose="02020603050405020304" pitchFamily="18" charset="0"/>
                          <a:ea typeface="宋体" panose="02010600030101010101" pitchFamily="2" charset="-122"/>
                        </a:rPr>
                        <a:t>(</a:t>
                      </a:r>
                      <a:r>
                        <a:rPr lang="zh-CN" sz="1050" b="1" kern="100">
                          <a:effectLst/>
                          <a:latin typeface="Times New Roman" panose="02020603050405020304" pitchFamily="18" charset="0"/>
                          <a:ea typeface="宋体" panose="02010600030101010101" pitchFamily="2" charset="-122"/>
                        </a:rPr>
                        <a:t>根据情况添加</a:t>
                      </a:r>
                      <a:r>
                        <a:rPr lang="en-US" sz="1050" b="1" kern="100">
                          <a:effectLst/>
                          <a:latin typeface="Times New Roman" panose="02020603050405020304" pitchFamily="18" charset="0"/>
                          <a:ea typeface="宋体" panose="02010600030101010101" pitchFamily="2" charset="-122"/>
                        </a:rPr>
                        <a:t>)</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9"/>
                  </a:ext>
                </a:extLst>
              </a:tr>
              <a:tr h="150597">
                <a:tc>
                  <a:txBody>
                    <a:bodyPr/>
                    <a:lstStyle/>
                    <a:p>
                      <a:pPr algn="just">
                        <a:spcAft>
                          <a:spcPts val="600"/>
                        </a:spcAft>
                      </a:pPr>
                      <a:r>
                        <a:rPr lang="en-US" sz="1050" b="1"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0"/>
                  </a:ext>
                </a:extLst>
              </a:tr>
              <a:tr h="150597">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1"/>
                  </a:ext>
                </a:extLst>
              </a:tr>
            </a:tbl>
          </a:graphicData>
        </a:graphic>
      </p:graphicFrame>
      <p:sp>
        <p:nvSpPr>
          <p:cNvPr id="6" name="文本框 5"/>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7" name="矩形 6"/>
          <p:cNvSpPr/>
          <p:nvPr/>
        </p:nvSpPr>
        <p:spPr>
          <a:xfrm>
            <a:off x="1651000" y="433700"/>
            <a:ext cx="4692650" cy="706755"/>
          </a:xfrm>
          <a:prstGeom prst="rect">
            <a:avLst/>
          </a:prstGeom>
        </p:spPr>
        <p:txBody>
          <a:bodyPr wrap="square">
            <a:spAutoFit/>
          </a:bodyPr>
          <a:lstStyle/>
          <a:p>
            <a:r>
              <a:rPr lang="en-US" altLang="zh-CN" sz="2000" dirty="0"/>
              <a:t>Part Three</a:t>
            </a:r>
          </a:p>
          <a:p>
            <a:r>
              <a:rPr lang="zh-CN" altLang="en-US" sz="2000" dirty="0"/>
              <a:t>测试情况及结果</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8" y="1165580"/>
            <a:ext cx="9292360" cy="523220"/>
          </a:xfrm>
          <a:prstGeom prst="rect">
            <a:avLst/>
          </a:prstGeom>
          <a:noFill/>
        </p:spPr>
        <p:txBody>
          <a:bodyPr wrap="square" rtlCol="0">
            <a:spAutoFit/>
          </a:bodyPr>
          <a:lstStyle/>
          <a:p>
            <a:r>
              <a:rPr lang="zh-CN" altLang="en-US" sz="2800" b="1" dirty="0">
                <a:solidFill>
                  <a:schemeClr val="accent2"/>
                </a:solidFill>
                <a:sym typeface="+mn-ea"/>
              </a:rPr>
              <a:t>内部代码走查</a:t>
            </a:r>
            <a:endParaRPr lang="en-US" altLang="zh-CN" sz="2800" b="1" dirty="0">
              <a:solidFill>
                <a:schemeClr val="accent2"/>
              </a:solidFill>
              <a:sym typeface="+mn-ea"/>
            </a:endParaRPr>
          </a:p>
        </p:txBody>
      </p:sp>
      <p:graphicFrame>
        <p:nvGraphicFramePr>
          <p:cNvPr id="10" name="表格 9"/>
          <p:cNvGraphicFramePr>
            <a:graphicFrameLocks noGrp="1"/>
          </p:cNvGraphicFramePr>
          <p:nvPr/>
        </p:nvGraphicFramePr>
        <p:xfrm>
          <a:off x="2123803" y="1866598"/>
          <a:ext cx="8439694" cy="4282846"/>
        </p:xfrm>
        <a:graphic>
          <a:graphicData uri="http://schemas.openxmlformats.org/drawingml/2006/table">
            <a:tbl>
              <a:tblPr>
                <a:tableStyleId>{5C22544A-7EE6-4342-B048-85BDC9FD1C3A}</a:tableStyleId>
              </a:tblPr>
              <a:tblGrid>
                <a:gridCol w="4098287">
                  <a:extLst>
                    <a:ext uri="{9D8B030D-6E8A-4147-A177-3AD203B41FA5}">
                      <a16:colId xmlns:a16="http://schemas.microsoft.com/office/drawing/2014/main" val="20000"/>
                    </a:ext>
                  </a:extLst>
                </a:gridCol>
                <a:gridCol w="663753">
                  <a:extLst>
                    <a:ext uri="{9D8B030D-6E8A-4147-A177-3AD203B41FA5}">
                      <a16:colId xmlns:a16="http://schemas.microsoft.com/office/drawing/2014/main" val="20001"/>
                    </a:ext>
                  </a:extLst>
                </a:gridCol>
                <a:gridCol w="3677654">
                  <a:extLst>
                    <a:ext uri="{9D8B030D-6E8A-4147-A177-3AD203B41FA5}">
                      <a16:colId xmlns:a16="http://schemas.microsoft.com/office/drawing/2014/main" val="20002"/>
                    </a:ext>
                  </a:extLst>
                </a:gridCol>
              </a:tblGrid>
              <a:tr h="602387">
                <a:tc>
                  <a:txBody>
                    <a:bodyPr/>
                    <a:lstStyle/>
                    <a:p>
                      <a:pPr algn="ctr">
                        <a:spcAft>
                          <a:spcPts val="600"/>
                        </a:spcAft>
                      </a:pPr>
                      <a:r>
                        <a:rPr lang="zh-CN" sz="1050" kern="100" dirty="0">
                          <a:effectLst/>
                        </a:rPr>
                        <a:t>评审对象：</a:t>
                      </a:r>
                      <a:r>
                        <a:rPr lang="en-US" altLang="zh-CN" sz="1050" kern="100" dirty="0" err="1">
                          <a:effectLst/>
                        </a:rPr>
                        <a:t>his_locate</a:t>
                      </a:r>
                      <a:r>
                        <a:rPr lang="en-US" sz="1050" kern="100" dirty="0">
                          <a:effectLst/>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gridSpan="2">
                  <a:txBody>
                    <a:bodyPr/>
                    <a:lstStyle/>
                    <a:p>
                      <a:pPr algn="just">
                        <a:spcAft>
                          <a:spcPts val="0"/>
                        </a:spcAft>
                      </a:pPr>
                      <a:r>
                        <a:rPr lang="zh-CN" sz="1050" kern="100">
                          <a:effectLst/>
                        </a:rPr>
                        <a:t>评审日期：</a:t>
                      </a:r>
                      <a:r>
                        <a:rPr lang="en-US" sz="1050" kern="100">
                          <a:effectLst/>
                          <a:sym typeface="+mn-ea"/>
                        </a:rPr>
                        <a:t>2019-06-13</a:t>
                      </a:r>
                      <a:endParaRPr lang="zh-CN" sz="1050" kern="100">
                        <a:effectLst/>
                      </a:endParaRPr>
                    </a:p>
                    <a:p>
                      <a:pPr algn="just">
                        <a:spcAft>
                          <a:spcPts val="0"/>
                        </a:spcAft>
                      </a:pPr>
                      <a:r>
                        <a:rPr lang="zh-CN" sz="1050" kern="100">
                          <a:effectLst/>
                        </a:rPr>
                        <a:t>开发人：李骏</a:t>
                      </a:r>
                    </a:p>
                    <a:p>
                      <a:pPr algn="just">
                        <a:spcAft>
                          <a:spcPts val="0"/>
                        </a:spcAft>
                      </a:pPr>
                      <a:r>
                        <a:rPr lang="zh-CN" sz="1050" kern="100">
                          <a:effectLst/>
                        </a:rPr>
                        <a:t>检查人：周南</a:t>
                      </a:r>
                    </a:p>
                    <a:p>
                      <a:pPr algn="ctr">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p>
                  </a:txBody>
                  <a:tcPr/>
                </a:tc>
                <a:extLst>
                  <a:ext uri="{0D108BD9-81ED-4DB2-BD59-A6C34878D82A}">
                    <a16:rowId xmlns:a16="http://schemas.microsoft.com/office/drawing/2014/main" val="10000"/>
                  </a:ext>
                </a:extLst>
              </a:tr>
              <a:tr h="150597">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问题</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否，指出问题所在或解释理由</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1"/>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总体</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2"/>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代码编制是否遵照编码规范？</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3"/>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缺陷修改是否完全完成？</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所有的代码是否风格保持一致？</a:t>
                      </a:r>
                    </a:p>
                  </a:txBody>
                  <a:tcPr marL="68580" marR="68580" marT="0" marB="0"/>
                </a:tc>
                <a:tc>
                  <a:txBody>
                    <a:bodyPr/>
                    <a:lstStyle/>
                    <a:p>
                      <a:pPr algn="just">
                        <a:spcAft>
                          <a:spcPts val="600"/>
                        </a:spcAft>
                      </a:pPr>
                      <a:r>
                        <a:rPr lang="zh-CN" altLang="en-US" sz="1050" kern="100" dirty="0">
                          <a:effectLst/>
                          <a:latin typeface="Times New Roman" panose="02020603050405020304" pitchFamily="18" charset="0"/>
                          <a:ea typeface="宋体" panose="02010600030101010101" pitchFamily="2" charset="-122"/>
                        </a:rPr>
                        <a:t>是</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5"/>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注释</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所有的注释是否是最新的？</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7"/>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所有的注释是清楚和正确？</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8"/>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若代码修改注释是否很方便修改？</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9"/>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所有代码异常处理是否都有注释？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0"/>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每一功能目的是否都有注释？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1"/>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是否按注释类型格式编写注释？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2"/>
                  </a:ext>
                </a:extLst>
              </a:tr>
              <a:tr h="301193">
                <a:tc>
                  <a:txBody>
                    <a:bodyPr/>
                    <a:lstStyle/>
                    <a:p>
                      <a:pPr marL="113030" algn="just">
                        <a:spcAft>
                          <a:spcPts val="600"/>
                        </a:spcAft>
                      </a:pPr>
                      <a:r>
                        <a:rPr lang="zh-CN" sz="1050" kern="0">
                          <a:solidFill>
                            <a:srgbClr val="000000"/>
                          </a:solidFill>
                          <a:effectLst/>
                          <a:latin typeface="Times New Roman" panose="02020603050405020304" pitchFamily="18" charset="0"/>
                          <a:ea typeface="宋体" panose="02010600030101010101" pitchFamily="2" charset="-122"/>
                        </a:rPr>
                        <a:t>代码注释量是否达到了规定值？</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否</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有些代码类型重复性很高不需要解释</a:t>
                      </a:r>
                    </a:p>
                  </a:txBody>
                  <a:tcPr marL="68580" marR="68580" marT="0" marB="0"/>
                </a:tc>
                <a:extLst>
                  <a:ext uri="{0D108BD9-81ED-4DB2-BD59-A6C34878D82A}">
                    <a16:rowId xmlns:a16="http://schemas.microsoft.com/office/drawing/2014/main" val="10013"/>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源代码质量</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所有变量的命名是否依照规则？</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5"/>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循环嵌套是否优化到最少？</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所有代码是否易懂？</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7"/>
                  </a:ext>
                </a:extLst>
              </a:tr>
              <a:tr h="301193">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所有设计要求是否都实现？</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8"/>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其它</a:t>
                      </a:r>
                      <a:r>
                        <a:rPr lang="en-US" sz="1050" b="1" kern="100">
                          <a:effectLst/>
                          <a:latin typeface="Times New Roman" panose="02020603050405020304" pitchFamily="18" charset="0"/>
                          <a:ea typeface="宋体" panose="02010600030101010101" pitchFamily="2" charset="-122"/>
                        </a:rPr>
                        <a:t>(</a:t>
                      </a:r>
                      <a:r>
                        <a:rPr lang="zh-CN" sz="1050" b="1" kern="100">
                          <a:effectLst/>
                          <a:latin typeface="Times New Roman" panose="02020603050405020304" pitchFamily="18" charset="0"/>
                          <a:ea typeface="宋体" panose="02010600030101010101" pitchFamily="2" charset="-122"/>
                        </a:rPr>
                        <a:t>根据情况添加</a:t>
                      </a:r>
                      <a:r>
                        <a:rPr lang="en-US" sz="1050" b="1" kern="100">
                          <a:effectLst/>
                          <a:latin typeface="Times New Roman" panose="02020603050405020304" pitchFamily="18" charset="0"/>
                          <a:ea typeface="宋体" panose="02010600030101010101" pitchFamily="2" charset="-122"/>
                        </a:rPr>
                        <a:t>)</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9"/>
                  </a:ext>
                </a:extLst>
              </a:tr>
              <a:tr h="150597">
                <a:tc>
                  <a:txBody>
                    <a:bodyPr/>
                    <a:lstStyle/>
                    <a:p>
                      <a:pPr algn="just">
                        <a:spcAft>
                          <a:spcPts val="600"/>
                        </a:spcAft>
                      </a:pPr>
                      <a:r>
                        <a:rPr lang="en-US" sz="1050" b="1"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0"/>
                  </a:ext>
                </a:extLst>
              </a:tr>
              <a:tr h="150597">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1"/>
                  </a:ext>
                </a:extLst>
              </a:tr>
            </a:tbl>
          </a:graphicData>
        </a:graphic>
      </p:graphicFrame>
      <p:sp>
        <p:nvSpPr>
          <p:cNvPr id="6" name="文本框 5"/>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7" name="矩形 6"/>
          <p:cNvSpPr/>
          <p:nvPr/>
        </p:nvSpPr>
        <p:spPr>
          <a:xfrm>
            <a:off x="1651000" y="433700"/>
            <a:ext cx="4692650" cy="706755"/>
          </a:xfrm>
          <a:prstGeom prst="rect">
            <a:avLst/>
          </a:prstGeom>
        </p:spPr>
        <p:txBody>
          <a:bodyPr wrap="square">
            <a:spAutoFit/>
          </a:bodyPr>
          <a:lstStyle/>
          <a:p>
            <a:r>
              <a:rPr lang="en-US" altLang="zh-CN" sz="2000" dirty="0"/>
              <a:t>Part Three</a:t>
            </a:r>
          </a:p>
          <a:p>
            <a:r>
              <a:rPr lang="zh-CN" altLang="en-US" sz="2000" dirty="0"/>
              <a:t>测试情况及结果</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01</a:t>
            </a:r>
            <a:endParaRPr lang="zh-CN" altLang="en-US" sz="4000" u="sng" dirty="0">
              <a:solidFill>
                <a:srgbClr val="1A9895"/>
              </a:solidFill>
            </a:endParaRPr>
          </a:p>
        </p:txBody>
      </p:sp>
      <p:sp>
        <p:nvSpPr>
          <p:cNvPr id="3" name="矩形 2"/>
          <p:cNvSpPr/>
          <p:nvPr/>
        </p:nvSpPr>
        <p:spPr>
          <a:xfrm>
            <a:off x="1651000" y="433700"/>
            <a:ext cx="4692650" cy="706755"/>
          </a:xfrm>
          <a:prstGeom prst="rect">
            <a:avLst/>
          </a:prstGeom>
        </p:spPr>
        <p:txBody>
          <a:bodyPr wrap="square">
            <a:spAutoFit/>
          </a:bodyPr>
          <a:lstStyle/>
          <a:p>
            <a:r>
              <a:rPr lang="en-US" altLang="zh-CN" sz="2000" dirty="0"/>
              <a:t>Part One</a:t>
            </a:r>
          </a:p>
          <a:p>
            <a:r>
              <a:rPr lang="zh-CN" altLang="en-US" sz="2000" dirty="0"/>
              <a:t>项目进度表及实现情况</a:t>
            </a:r>
          </a:p>
        </p:txBody>
      </p:sp>
      <p:pic>
        <p:nvPicPr>
          <p:cNvPr id="4" name="图片 3"/>
          <p:cNvPicPr>
            <a:picLocks noChangeAspect="1"/>
          </p:cNvPicPr>
          <p:nvPr/>
        </p:nvPicPr>
        <p:blipFill>
          <a:blip r:embed="rId3"/>
          <a:stretch>
            <a:fillRect/>
          </a:stretch>
        </p:blipFill>
        <p:spPr>
          <a:xfrm>
            <a:off x="499110" y="1242060"/>
            <a:ext cx="11569700" cy="543623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8" y="1165580"/>
            <a:ext cx="9292360" cy="523220"/>
          </a:xfrm>
          <a:prstGeom prst="rect">
            <a:avLst/>
          </a:prstGeom>
          <a:noFill/>
        </p:spPr>
        <p:txBody>
          <a:bodyPr wrap="square" rtlCol="0">
            <a:spAutoFit/>
          </a:bodyPr>
          <a:lstStyle/>
          <a:p>
            <a:r>
              <a:rPr lang="zh-CN" altLang="en-US" sz="2800" b="1" dirty="0">
                <a:solidFill>
                  <a:schemeClr val="accent2"/>
                </a:solidFill>
                <a:sym typeface="+mn-ea"/>
              </a:rPr>
              <a:t>内部代码走查</a:t>
            </a:r>
            <a:endParaRPr lang="en-US" altLang="zh-CN" sz="2800" b="1" dirty="0">
              <a:solidFill>
                <a:schemeClr val="accent2"/>
              </a:solidFill>
              <a:sym typeface="+mn-ea"/>
            </a:endParaRPr>
          </a:p>
        </p:txBody>
      </p:sp>
      <p:graphicFrame>
        <p:nvGraphicFramePr>
          <p:cNvPr id="10" name="表格 9"/>
          <p:cNvGraphicFramePr>
            <a:graphicFrameLocks noGrp="1"/>
          </p:cNvGraphicFramePr>
          <p:nvPr/>
        </p:nvGraphicFramePr>
        <p:xfrm>
          <a:off x="2123803" y="1866598"/>
          <a:ext cx="8439694" cy="4282846"/>
        </p:xfrm>
        <a:graphic>
          <a:graphicData uri="http://schemas.openxmlformats.org/drawingml/2006/table">
            <a:tbl>
              <a:tblPr>
                <a:tableStyleId>{5C22544A-7EE6-4342-B048-85BDC9FD1C3A}</a:tableStyleId>
              </a:tblPr>
              <a:tblGrid>
                <a:gridCol w="4098287">
                  <a:extLst>
                    <a:ext uri="{9D8B030D-6E8A-4147-A177-3AD203B41FA5}">
                      <a16:colId xmlns:a16="http://schemas.microsoft.com/office/drawing/2014/main" val="20000"/>
                    </a:ext>
                  </a:extLst>
                </a:gridCol>
                <a:gridCol w="663753">
                  <a:extLst>
                    <a:ext uri="{9D8B030D-6E8A-4147-A177-3AD203B41FA5}">
                      <a16:colId xmlns:a16="http://schemas.microsoft.com/office/drawing/2014/main" val="20001"/>
                    </a:ext>
                  </a:extLst>
                </a:gridCol>
                <a:gridCol w="3677654">
                  <a:extLst>
                    <a:ext uri="{9D8B030D-6E8A-4147-A177-3AD203B41FA5}">
                      <a16:colId xmlns:a16="http://schemas.microsoft.com/office/drawing/2014/main" val="20002"/>
                    </a:ext>
                  </a:extLst>
                </a:gridCol>
              </a:tblGrid>
              <a:tr h="602387">
                <a:tc>
                  <a:txBody>
                    <a:bodyPr/>
                    <a:lstStyle/>
                    <a:p>
                      <a:pPr algn="ctr">
                        <a:spcAft>
                          <a:spcPts val="600"/>
                        </a:spcAft>
                      </a:pPr>
                      <a:r>
                        <a:rPr lang="zh-CN" sz="1050" kern="100" dirty="0">
                          <a:effectLst/>
                        </a:rPr>
                        <a:t>评审对象：</a:t>
                      </a:r>
                      <a:r>
                        <a:rPr lang="en-US" altLang="zh-CN" sz="1050" kern="100" dirty="0">
                          <a:effectLst/>
                        </a:rPr>
                        <a:t>index</a:t>
                      </a:r>
                      <a:r>
                        <a:rPr lang="en-US" sz="1050" kern="100" dirty="0">
                          <a:effectLst/>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gridSpan="2">
                  <a:txBody>
                    <a:bodyPr/>
                    <a:lstStyle/>
                    <a:p>
                      <a:pPr algn="just">
                        <a:spcAft>
                          <a:spcPts val="0"/>
                        </a:spcAft>
                      </a:pPr>
                      <a:r>
                        <a:rPr lang="zh-CN" sz="1050" kern="100">
                          <a:effectLst/>
                        </a:rPr>
                        <a:t>评审日期：</a:t>
                      </a:r>
                      <a:r>
                        <a:rPr lang="en-US" sz="1050" kern="100">
                          <a:effectLst/>
                          <a:sym typeface="+mn-ea"/>
                        </a:rPr>
                        <a:t>2019-06-13</a:t>
                      </a:r>
                      <a:endParaRPr lang="zh-CN" sz="1050" kern="100">
                        <a:effectLst/>
                      </a:endParaRPr>
                    </a:p>
                    <a:p>
                      <a:pPr algn="just">
                        <a:spcAft>
                          <a:spcPts val="0"/>
                        </a:spcAft>
                      </a:pPr>
                      <a:r>
                        <a:rPr lang="zh-CN" sz="1050" kern="100">
                          <a:effectLst/>
                        </a:rPr>
                        <a:t>开发人：李骏</a:t>
                      </a:r>
                    </a:p>
                    <a:p>
                      <a:pPr algn="just">
                        <a:spcAft>
                          <a:spcPts val="0"/>
                        </a:spcAft>
                      </a:pPr>
                      <a:r>
                        <a:rPr lang="zh-CN" sz="1050" kern="100">
                          <a:effectLst/>
                        </a:rPr>
                        <a:t>检查人：周南</a:t>
                      </a:r>
                    </a:p>
                    <a:p>
                      <a:pPr algn="ctr">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p>
                  </a:txBody>
                  <a:tcPr/>
                </a:tc>
                <a:extLst>
                  <a:ext uri="{0D108BD9-81ED-4DB2-BD59-A6C34878D82A}">
                    <a16:rowId xmlns:a16="http://schemas.microsoft.com/office/drawing/2014/main" val="10000"/>
                  </a:ext>
                </a:extLst>
              </a:tr>
              <a:tr h="150597">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问题</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否，指出问题所在或解释理由</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1"/>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总体</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2"/>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代码编制是否遵照编码规范？</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3"/>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缺陷修改是否完全完成？</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所有的代码是否风格保持一致？</a:t>
                      </a:r>
                    </a:p>
                  </a:txBody>
                  <a:tcPr marL="68580" marR="68580" marT="0" marB="0"/>
                </a:tc>
                <a:tc>
                  <a:txBody>
                    <a:bodyPr/>
                    <a:lstStyle/>
                    <a:p>
                      <a:pPr algn="just">
                        <a:spcAft>
                          <a:spcPts val="600"/>
                        </a:spcAft>
                      </a:pPr>
                      <a:r>
                        <a:rPr lang="zh-CN" altLang="en-US" sz="1050" kern="100" dirty="0">
                          <a:effectLst/>
                          <a:latin typeface="Times New Roman" panose="02020603050405020304" pitchFamily="18" charset="0"/>
                          <a:ea typeface="宋体" panose="02010600030101010101" pitchFamily="2" charset="-122"/>
                        </a:rPr>
                        <a:t>否</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r>
                        <a:rPr lang="zh-CN" altLang="en-US" sz="1050" kern="100" dirty="0">
                          <a:effectLst/>
                          <a:latin typeface="Times New Roman" panose="02020603050405020304" pitchFamily="18" charset="0"/>
                          <a:ea typeface="宋体" panose="02010600030101010101" pitchFamily="2" charset="-122"/>
                        </a:rPr>
                        <a:t>代码由多名组员完成</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5"/>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注释</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所有的注释是否是最新的？</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7"/>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所有的注释是清楚和正确？</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8"/>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若代码修改注释是否很方便修改？</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9"/>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所有代码异常处理是否都有注释？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0"/>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每一功能目的是否都有注释？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1"/>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是否按注释类型格式编写注释？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2"/>
                  </a:ext>
                </a:extLst>
              </a:tr>
              <a:tr h="301193">
                <a:tc>
                  <a:txBody>
                    <a:bodyPr/>
                    <a:lstStyle/>
                    <a:p>
                      <a:pPr marL="113030" algn="just">
                        <a:spcAft>
                          <a:spcPts val="600"/>
                        </a:spcAft>
                      </a:pPr>
                      <a:r>
                        <a:rPr lang="zh-CN" sz="1050" kern="0">
                          <a:solidFill>
                            <a:srgbClr val="000000"/>
                          </a:solidFill>
                          <a:effectLst/>
                          <a:latin typeface="Times New Roman" panose="02020603050405020304" pitchFamily="18" charset="0"/>
                          <a:ea typeface="宋体" panose="02010600030101010101" pitchFamily="2" charset="-122"/>
                        </a:rPr>
                        <a:t>代码注释量是否达到了规定值？</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否</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有些代码类型重复性很高不需要解释</a:t>
                      </a:r>
                    </a:p>
                  </a:txBody>
                  <a:tcPr marL="68580" marR="68580" marT="0" marB="0"/>
                </a:tc>
                <a:extLst>
                  <a:ext uri="{0D108BD9-81ED-4DB2-BD59-A6C34878D82A}">
                    <a16:rowId xmlns:a16="http://schemas.microsoft.com/office/drawing/2014/main" val="10013"/>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源代码质量</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所有变量的命名是否依照规则？</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5"/>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循环嵌套是否优化到最少？</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所有代码是否易懂？</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7"/>
                  </a:ext>
                </a:extLst>
              </a:tr>
              <a:tr h="301193">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所有设计要求是否都实现？</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8"/>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其它</a:t>
                      </a:r>
                      <a:r>
                        <a:rPr lang="en-US" sz="1050" b="1" kern="100">
                          <a:effectLst/>
                          <a:latin typeface="Times New Roman" panose="02020603050405020304" pitchFamily="18" charset="0"/>
                          <a:ea typeface="宋体" panose="02010600030101010101" pitchFamily="2" charset="-122"/>
                        </a:rPr>
                        <a:t>(</a:t>
                      </a:r>
                      <a:r>
                        <a:rPr lang="zh-CN" sz="1050" b="1" kern="100">
                          <a:effectLst/>
                          <a:latin typeface="Times New Roman" panose="02020603050405020304" pitchFamily="18" charset="0"/>
                          <a:ea typeface="宋体" panose="02010600030101010101" pitchFamily="2" charset="-122"/>
                        </a:rPr>
                        <a:t>根据情况添加</a:t>
                      </a:r>
                      <a:r>
                        <a:rPr lang="en-US" sz="1050" b="1" kern="100">
                          <a:effectLst/>
                          <a:latin typeface="Times New Roman" panose="02020603050405020304" pitchFamily="18" charset="0"/>
                          <a:ea typeface="宋体" panose="02010600030101010101" pitchFamily="2" charset="-122"/>
                        </a:rPr>
                        <a:t>)</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9"/>
                  </a:ext>
                </a:extLst>
              </a:tr>
              <a:tr h="150597">
                <a:tc>
                  <a:txBody>
                    <a:bodyPr/>
                    <a:lstStyle/>
                    <a:p>
                      <a:pPr algn="just">
                        <a:spcAft>
                          <a:spcPts val="600"/>
                        </a:spcAft>
                      </a:pPr>
                      <a:r>
                        <a:rPr lang="en-US" sz="1050" b="1"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0"/>
                  </a:ext>
                </a:extLst>
              </a:tr>
              <a:tr h="150597">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1"/>
                  </a:ext>
                </a:extLst>
              </a:tr>
            </a:tbl>
          </a:graphicData>
        </a:graphic>
      </p:graphicFrame>
      <p:sp>
        <p:nvSpPr>
          <p:cNvPr id="6" name="文本框 5"/>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7" name="矩形 6"/>
          <p:cNvSpPr/>
          <p:nvPr/>
        </p:nvSpPr>
        <p:spPr>
          <a:xfrm>
            <a:off x="1651000" y="433700"/>
            <a:ext cx="4692650" cy="706755"/>
          </a:xfrm>
          <a:prstGeom prst="rect">
            <a:avLst/>
          </a:prstGeom>
        </p:spPr>
        <p:txBody>
          <a:bodyPr wrap="square">
            <a:spAutoFit/>
          </a:bodyPr>
          <a:lstStyle/>
          <a:p>
            <a:r>
              <a:rPr lang="en-US" altLang="zh-CN" sz="2000" dirty="0"/>
              <a:t>Part Three</a:t>
            </a:r>
          </a:p>
          <a:p>
            <a:r>
              <a:rPr lang="zh-CN" altLang="en-US" sz="2000" dirty="0"/>
              <a:t>测试情况及结果</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8" y="1165580"/>
            <a:ext cx="9292360" cy="523220"/>
          </a:xfrm>
          <a:prstGeom prst="rect">
            <a:avLst/>
          </a:prstGeom>
          <a:noFill/>
        </p:spPr>
        <p:txBody>
          <a:bodyPr wrap="square" rtlCol="0">
            <a:spAutoFit/>
          </a:bodyPr>
          <a:lstStyle/>
          <a:p>
            <a:r>
              <a:rPr lang="zh-CN" altLang="en-US" sz="2800" b="1" dirty="0">
                <a:solidFill>
                  <a:schemeClr val="accent2"/>
                </a:solidFill>
                <a:sym typeface="+mn-ea"/>
              </a:rPr>
              <a:t>内部代码走查</a:t>
            </a:r>
            <a:endParaRPr lang="en-US" altLang="zh-CN" sz="2800" b="1" dirty="0">
              <a:solidFill>
                <a:schemeClr val="accent2"/>
              </a:solidFill>
              <a:sym typeface="+mn-ea"/>
            </a:endParaRPr>
          </a:p>
        </p:txBody>
      </p:sp>
      <p:graphicFrame>
        <p:nvGraphicFramePr>
          <p:cNvPr id="10" name="表格 9"/>
          <p:cNvGraphicFramePr>
            <a:graphicFrameLocks noGrp="1"/>
          </p:cNvGraphicFramePr>
          <p:nvPr/>
        </p:nvGraphicFramePr>
        <p:xfrm>
          <a:off x="2123803" y="1866598"/>
          <a:ext cx="8439694" cy="4282846"/>
        </p:xfrm>
        <a:graphic>
          <a:graphicData uri="http://schemas.openxmlformats.org/drawingml/2006/table">
            <a:tbl>
              <a:tblPr>
                <a:tableStyleId>{5C22544A-7EE6-4342-B048-85BDC9FD1C3A}</a:tableStyleId>
              </a:tblPr>
              <a:tblGrid>
                <a:gridCol w="4098287">
                  <a:extLst>
                    <a:ext uri="{9D8B030D-6E8A-4147-A177-3AD203B41FA5}">
                      <a16:colId xmlns:a16="http://schemas.microsoft.com/office/drawing/2014/main" val="20000"/>
                    </a:ext>
                  </a:extLst>
                </a:gridCol>
                <a:gridCol w="663753">
                  <a:extLst>
                    <a:ext uri="{9D8B030D-6E8A-4147-A177-3AD203B41FA5}">
                      <a16:colId xmlns:a16="http://schemas.microsoft.com/office/drawing/2014/main" val="20001"/>
                    </a:ext>
                  </a:extLst>
                </a:gridCol>
                <a:gridCol w="3677654">
                  <a:extLst>
                    <a:ext uri="{9D8B030D-6E8A-4147-A177-3AD203B41FA5}">
                      <a16:colId xmlns:a16="http://schemas.microsoft.com/office/drawing/2014/main" val="20002"/>
                    </a:ext>
                  </a:extLst>
                </a:gridCol>
              </a:tblGrid>
              <a:tr h="602387">
                <a:tc>
                  <a:txBody>
                    <a:bodyPr/>
                    <a:lstStyle/>
                    <a:p>
                      <a:pPr algn="ctr">
                        <a:spcAft>
                          <a:spcPts val="600"/>
                        </a:spcAft>
                      </a:pPr>
                      <a:r>
                        <a:rPr lang="zh-CN" sz="1050" kern="100" dirty="0">
                          <a:effectLst/>
                        </a:rPr>
                        <a:t>评审对象：</a:t>
                      </a:r>
                      <a:r>
                        <a:rPr lang="en-US" altLang="zh-CN" sz="1050" kern="100" dirty="0">
                          <a:effectLst/>
                        </a:rPr>
                        <a:t>mine</a:t>
                      </a:r>
                      <a:r>
                        <a:rPr lang="en-US" sz="1050" kern="100" dirty="0">
                          <a:effectLst/>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gridSpan="2">
                  <a:txBody>
                    <a:bodyPr/>
                    <a:lstStyle/>
                    <a:p>
                      <a:pPr algn="just">
                        <a:spcAft>
                          <a:spcPts val="0"/>
                        </a:spcAft>
                      </a:pPr>
                      <a:r>
                        <a:rPr lang="zh-CN" sz="1050" kern="100">
                          <a:effectLst/>
                        </a:rPr>
                        <a:t>评审日期：</a:t>
                      </a:r>
                      <a:r>
                        <a:rPr lang="en-US" sz="1050" kern="100">
                          <a:effectLst/>
                          <a:sym typeface="+mn-ea"/>
                        </a:rPr>
                        <a:t>2019-06-13</a:t>
                      </a:r>
                    </a:p>
                    <a:p>
                      <a:pPr algn="just">
                        <a:spcAft>
                          <a:spcPts val="0"/>
                        </a:spcAft>
                      </a:pPr>
                      <a:r>
                        <a:rPr lang="zh-CN" sz="1050" kern="100">
                          <a:effectLst/>
                        </a:rPr>
                        <a:t>开发人：李骏</a:t>
                      </a:r>
                    </a:p>
                    <a:p>
                      <a:pPr algn="just">
                        <a:spcAft>
                          <a:spcPts val="0"/>
                        </a:spcAft>
                      </a:pPr>
                      <a:r>
                        <a:rPr lang="zh-CN" sz="1050" kern="100">
                          <a:effectLst/>
                        </a:rPr>
                        <a:t>检查人：周南</a:t>
                      </a:r>
                    </a:p>
                    <a:p>
                      <a:pPr algn="ctr">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p>
                  </a:txBody>
                  <a:tcPr/>
                </a:tc>
                <a:extLst>
                  <a:ext uri="{0D108BD9-81ED-4DB2-BD59-A6C34878D82A}">
                    <a16:rowId xmlns:a16="http://schemas.microsoft.com/office/drawing/2014/main" val="10000"/>
                  </a:ext>
                </a:extLst>
              </a:tr>
              <a:tr h="150597">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问题</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否，指出问题所在或解释理由</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1"/>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总体</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2"/>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代码编制是否遵照编码规范？</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3"/>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缺陷修改是否完全完成？</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所有的代码是否风格保持一致？</a:t>
                      </a:r>
                    </a:p>
                  </a:txBody>
                  <a:tcPr marL="68580" marR="68580" marT="0" marB="0"/>
                </a:tc>
                <a:tc>
                  <a:txBody>
                    <a:bodyPr/>
                    <a:lstStyle/>
                    <a:p>
                      <a:pPr algn="just">
                        <a:spcAft>
                          <a:spcPts val="600"/>
                        </a:spcAft>
                      </a:pPr>
                      <a:r>
                        <a:rPr lang="zh-CN" altLang="en-US" sz="1050" kern="100" dirty="0">
                          <a:effectLst/>
                          <a:latin typeface="Times New Roman" panose="02020603050405020304" pitchFamily="18" charset="0"/>
                          <a:ea typeface="宋体" panose="02010600030101010101" pitchFamily="2" charset="-122"/>
                        </a:rPr>
                        <a:t>否</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r>
                        <a:rPr lang="zh-CN" altLang="en-US" sz="1050" kern="100" dirty="0">
                          <a:effectLst/>
                          <a:latin typeface="Times New Roman" panose="02020603050405020304" pitchFamily="18" charset="0"/>
                          <a:ea typeface="宋体" panose="02010600030101010101" pitchFamily="2" charset="-122"/>
                        </a:rPr>
                        <a:t>代码由多名组员完成</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5"/>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注释</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所有的注释是否是最新的？</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7"/>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所有的注释是清楚和正确？</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8"/>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若代码修改注释是否很方便修改？</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9"/>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所有代码异常处理是否都有注释？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0"/>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每一功能目的是否都有注释？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1"/>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是否按注释类型格式编写注释？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2"/>
                  </a:ext>
                </a:extLst>
              </a:tr>
              <a:tr h="301193">
                <a:tc>
                  <a:txBody>
                    <a:bodyPr/>
                    <a:lstStyle/>
                    <a:p>
                      <a:pPr marL="113030" algn="just">
                        <a:spcAft>
                          <a:spcPts val="600"/>
                        </a:spcAft>
                      </a:pPr>
                      <a:r>
                        <a:rPr lang="zh-CN" sz="1050" kern="0">
                          <a:solidFill>
                            <a:srgbClr val="000000"/>
                          </a:solidFill>
                          <a:effectLst/>
                          <a:latin typeface="Times New Roman" panose="02020603050405020304" pitchFamily="18" charset="0"/>
                          <a:ea typeface="宋体" panose="02010600030101010101" pitchFamily="2" charset="-122"/>
                        </a:rPr>
                        <a:t>代码注释量是否达到了规定值？</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否</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有些代码类型重复性很高不需要解释</a:t>
                      </a:r>
                    </a:p>
                  </a:txBody>
                  <a:tcPr marL="68580" marR="68580" marT="0" marB="0"/>
                </a:tc>
                <a:extLst>
                  <a:ext uri="{0D108BD9-81ED-4DB2-BD59-A6C34878D82A}">
                    <a16:rowId xmlns:a16="http://schemas.microsoft.com/office/drawing/2014/main" val="10013"/>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源代码质量</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所有变量的命名是否依照规则？</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5"/>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循环嵌套是否优化到最少？</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所有代码是否易懂？</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7"/>
                  </a:ext>
                </a:extLst>
              </a:tr>
              <a:tr h="301193">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所有设计要求是否都实现？</a:t>
                      </a:r>
                    </a:p>
                  </a:txBody>
                  <a:tcPr marL="68580" marR="68580" marT="0" marB="0"/>
                </a:tc>
                <a:tc>
                  <a:txBody>
                    <a:bodyPr/>
                    <a:lstStyle/>
                    <a:p>
                      <a:pPr algn="just">
                        <a:spcAft>
                          <a:spcPts val="600"/>
                        </a:spcAft>
                      </a:pPr>
                      <a:r>
                        <a:rPr lang="zh-CN" sz="1050" kern="100" dirty="0">
                          <a:effectLst/>
                          <a:latin typeface="Times New Roman" panose="02020603050405020304" pitchFamily="18" charset="0"/>
                          <a:ea typeface="宋体" panose="02010600030101010101" pitchFamily="2" charset="-122"/>
                        </a:rPr>
                        <a:t>否</a:t>
                      </a:r>
                    </a:p>
                  </a:txBody>
                  <a:tcPr marL="68580" marR="68580" marT="0" marB="0"/>
                </a:tc>
                <a:tc>
                  <a:txBody>
                    <a:bodyPr/>
                    <a:lstStyle/>
                    <a:p>
                      <a:pPr algn="just">
                        <a:spcAft>
                          <a:spcPts val="600"/>
                        </a:spcAft>
                      </a:pPr>
                      <a:r>
                        <a:rPr lang="zh-CN" sz="1050" kern="100" dirty="0">
                          <a:effectLst/>
                          <a:latin typeface="Times New Roman" panose="02020603050405020304" pitchFamily="18" charset="0"/>
                          <a:ea typeface="宋体" panose="02010600030101010101" pitchFamily="2" charset="-122"/>
                        </a:rPr>
                        <a:t>尚未实现标签功能</a:t>
                      </a:r>
                    </a:p>
                  </a:txBody>
                  <a:tcPr marL="68580" marR="68580" marT="0" marB="0"/>
                </a:tc>
                <a:extLst>
                  <a:ext uri="{0D108BD9-81ED-4DB2-BD59-A6C34878D82A}">
                    <a16:rowId xmlns:a16="http://schemas.microsoft.com/office/drawing/2014/main" val="10018"/>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其它</a:t>
                      </a:r>
                      <a:r>
                        <a:rPr lang="en-US" sz="1050" b="1" kern="100">
                          <a:effectLst/>
                          <a:latin typeface="Times New Roman" panose="02020603050405020304" pitchFamily="18" charset="0"/>
                          <a:ea typeface="宋体" panose="02010600030101010101" pitchFamily="2" charset="-122"/>
                        </a:rPr>
                        <a:t>(</a:t>
                      </a:r>
                      <a:r>
                        <a:rPr lang="zh-CN" sz="1050" b="1" kern="100">
                          <a:effectLst/>
                          <a:latin typeface="Times New Roman" panose="02020603050405020304" pitchFamily="18" charset="0"/>
                          <a:ea typeface="宋体" panose="02010600030101010101" pitchFamily="2" charset="-122"/>
                        </a:rPr>
                        <a:t>根据情况添加</a:t>
                      </a:r>
                      <a:r>
                        <a:rPr lang="en-US" sz="1050" b="1" kern="100">
                          <a:effectLst/>
                          <a:latin typeface="Times New Roman" panose="02020603050405020304" pitchFamily="18" charset="0"/>
                          <a:ea typeface="宋体" panose="02010600030101010101" pitchFamily="2" charset="-122"/>
                        </a:rPr>
                        <a:t>)</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9"/>
                  </a:ext>
                </a:extLst>
              </a:tr>
              <a:tr h="150597">
                <a:tc>
                  <a:txBody>
                    <a:bodyPr/>
                    <a:lstStyle/>
                    <a:p>
                      <a:pPr algn="just">
                        <a:spcAft>
                          <a:spcPts val="600"/>
                        </a:spcAft>
                      </a:pPr>
                      <a:r>
                        <a:rPr lang="en-US" sz="1050" b="1"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0"/>
                  </a:ext>
                </a:extLst>
              </a:tr>
              <a:tr h="150597">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1"/>
                  </a:ext>
                </a:extLst>
              </a:tr>
            </a:tbl>
          </a:graphicData>
        </a:graphic>
      </p:graphicFrame>
      <p:sp>
        <p:nvSpPr>
          <p:cNvPr id="6" name="文本框 5"/>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7" name="矩形 6"/>
          <p:cNvSpPr/>
          <p:nvPr/>
        </p:nvSpPr>
        <p:spPr>
          <a:xfrm>
            <a:off x="1651000" y="433700"/>
            <a:ext cx="4692650" cy="706755"/>
          </a:xfrm>
          <a:prstGeom prst="rect">
            <a:avLst/>
          </a:prstGeom>
        </p:spPr>
        <p:txBody>
          <a:bodyPr wrap="square">
            <a:spAutoFit/>
          </a:bodyPr>
          <a:lstStyle/>
          <a:p>
            <a:r>
              <a:rPr lang="en-US" altLang="zh-CN" sz="2000" dirty="0"/>
              <a:t>Part Three</a:t>
            </a:r>
          </a:p>
          <a:p>
            <a:r>
              <a:rPr lang="zh-CN" altLang="en-US" sz="2000" dirty="0"/>
              <a:t>测试情况及结果</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8" y="1165580"/>
            <a:ext cx="9292360" cy="523220"/>
          </a:xfrm>
          <a:prstGeom prst="rect">
            <a:avLst/>
          </a:prstGeom>
          <a:noFill/>
        </p:spPr>
        <p:txBody>
          <a:bodyPr wrap="square" rtlCol="0">
            <a:spAutoFit/>
          </a:bodyPr>
          <a:lstStyle/>
          <a:p>
            <a:r>
              <a:rPr lang="zh-CN" altLang="en-US" sz="2800" b="1" dirty="0">
                <a:solidFill>
                  <a:schemeClr val="accent2"/>
                </a:solidFill>
                <a:sym typeface="+mn-ea"/>
              </a:rPr>
              <a:t>内部代码走查</a:t>
            </a:r>
            <a:endParaRPr lang="en-US" altLang="zh-CN" sz="2800" b="1" dirty="0">
              <a:solidFill>
                <a:schemeClr val="accent2"/>
              </a:solidFill>
              <a:sym typeface="+mn-ea"/>
            </a:endParaRPr>
          </a:p>
        </p:txBody>
      </p:sp>
      <p:graphicFrame>
        <p:nvGraphicFramePr>
          <p:cNvPr id="10" name="表格 9"/>
          <p:cNvGraphicFramePr>
            <a:graphicFrameLocks noGrp="1"/>
          </p:cNvGraphicFramePr>
          <p:nvPr/>
        </p:nvGraphicFramePr>
        <p:xfrm>
          <a:off x="2123803" y="1948542"/>
          <a:ext cx="8439694" cy="4282846"/>
        </p:xfrm>
        <a:graphic>
          <a:graphicData uri="http://schemas.openxmlformats.org/drawingml/2006/table">
            <a:tbl>
              <a:tblPr>
                <a:tableStyleId>{5C22544A-7EE6-4342-B048-85BDC9FD1C3A}</a:tableStyleId>
              </a:tblPr>
              <a:tblGrid>
                <a:gridCol w="4098287">
                  <a:extLst>
                    <a:ext uri="{9D8B030D-6E8A-4147-A177-3AD203B41FA5}">
                      <a16:colId xmlns:a16="http://schemas.microsoft.com/office/drawing/2014/main" val="20000"/>
                    </a:ext>
                  </a:extLst>
                </a:gridCol>
                <a:gridCol w="663753">
                  <a:extLst>
                    <a:ext uri="{9D8B030D-6E8A-4147-A177-3AD203B41FA5}">
                      <a16:colId xmlns:a16="http://schemas.microsoft.com/office/drawing/2014/main" val="20001"/>
                    </a:ext>
                  </a:extLst>
                </a:gridCol>
                <a:gridCol w="3677654">
                  <a:extLst>
                    <a:ext uri="{9D8B030D-6E8A-4147-A177-3AD203B41FA5}">
                      <a16:colId xmlns:a16="http://schemas.microsoft.com/office/drawing/2014/main" val="20002"/>
                    </a:ext>
                  </a:extLst>
                </a:gridCol>
              </a:tblGrid>
              <a:tr h="558135">
                <a:tc>
                  <a:txBody>
                    <a:bodyPr/>
                    <a:lstStyle/>
                    <a:p>
                      <a:pPr algn="ctr">
                        <a:spcAft>
                          <a:spcPts val="600"/>
                        </a:spcAft>
                      </a:pPr>
                      <a:r>
                        <a:rPr lang="zh-CN" sz="1050" kern="100" dirty="0">
                          <a:effectLst/>
                        </a:rPr>
                        <a:t>评审对象：</a:t>
                      </a:r>
                      <a:r>
                        <a:rPr lang="en-US" altLang="zh-CN" sz="1050" kern="100" dirty="0" err="1">
                          <a:effectLst/>
                        </a:rPr>
                        <a:t>my_locate</a:t>
                      </a:r>
                      <a:r>
                        <a:rPr lang="en-US" sz="1050" kern="100" dirty="0">
                          <a:effectLst/>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gridSpan="2">
                  <a:txBody>
                    <a:bodyPr/>
                    <a:lstStyle/>
                    <a:p>
                      <a:pPr algn="just">
                        <a:spcAft>
                          <a:spcPts val="0"/>
                        </a:spcAft>
                      </a:pPr>
                      <a:r>
                        <a:rPr lang="zh-CN" sz="1050" kern="100">
                          <a:effectLst/>
                        </a:rPr>
                        <a:t>评审日期：</a:t>
                      </a:r>
                      <a:r>
                        <a:rPr lang="en-US" sz="1050" kern="100">
                          <a:effectLst/>
                          <a:sym typeface="+mn-ea"/>
                        </a:rPr>
                        <a:t>2019-06-13</a:t>
                      </a:r>
                      <a:endParaRPr lang="zh-CN" sz="1050" kern="100">
                        <a:effectLst/>
                      </a:endParaRPr>
                    </a:p>
                    <a:p>
                      <a:pPr algn="just">
                        <a:spcAft>
                          <a:spcPts val="0"/>
                        </a:spcAft>
                      </a:pPr>
                      <a:r>
                        <a:rPr lang="zh-CN" sz="1050" kern="100">
                          <a:effectLst/>
                        </a:rPr>
                        <a:t>开发人：李骏</a:t>
                      </a:r>
                    </a:p>
                    <a:p>
                      <a:pPr algn="just">
                        <a:spcAft>
                          <a:spcPts val="0"/>
                        </a:spcAft>
                      </a:pPr>
                      <a:r>
                        <a:rPr lang="zh-CN" sz="1050" kern="100">
                          <a:effectLst/>
                        </a:rPr>
                        <a:t>检查人：周南</a:t>
                      </a:r>
                    </a:p>
                    <a:p>
                      <a:pPr algn="ctr">
                        <a:spcAft>
                          <a:spcPts val="60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p>
                  </a:txBody>
                  <a:tcPr/>
                </a:tc>
                <a:extLst>
                  <a:ext uri="{0D108BD9-81ED-4DB2-BD59-A6C34878D82A}">
                    <a16:rowId xmlns:a16="http://schemas.microsoft.com/office/drawing/2014/main" val="10000"/>
                  </a:ext>
                </a:extLst>
              </a:tr>
              <a:tr h="150597">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问题</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是</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a:spcAft>
                          <a:spcPts val="600"/>
                        </a:spcAft>
                      </a:pPr>
                      <a:r>
                        <a:rPr lang="zh-CN" sz="1050" b="1" kern="100">
                          <a:effectLst/>
                          <a:latin typeface="Times New Roman" panose="02020603050405020304" pitchFamily="18" charset="0"/>
                          <a:ea typeface="宋体" panose="02010600030101010101" pitchFamily="2" charset="-122"/>
                        </a:rPr>
                        <a:t>否，指出问题所在或解释理由</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1"/>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总体</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2"/>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代码编制是否遵照编码规范？</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3"/>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缺陷修改是否完全完成？</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所有的代码是否风格保持一致？</a:t>
                      </a:r>
                    </a:p>
                  </a:txBody>
                  <a:tcPr marL="68580" marR="68580" marT="0" marB="0"/>
                </a:tc>
                <a:tc>
                  <a:txBody>
                    <a:bodyPr/>
                    <a:lstStyle/>
                    <a:p>
                      <a:pPr algn="just">
                        <a:spcAft>
                          <a:spcPts val="600"/>
                        </a:spcAft>
                      </a:pPr>
                      <a:r>
                        <a:rPr lang="zh-CN" altLang="en-US" sz="1050" kern="100" dirty="0">
                          <a:effectLst/>
                          <a:latin typeface="Times New Roman" panose="02020603050405020304" pitchFamily="18" charset="0"/>
                          <a:ea typeface="宋体" panose="02010600030101010101" pitchFamily="2" charset="-122"/>
                        </a:rPr>
                        <a:t>否</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r>
                        <a:rPr lang="zh-CN" altLang="en-US" sz="1050" kern="100" dirty="0">
                          <a:effectLst/>
                          <a:latin typeface="Times New Roman" panose="02020603050405020304" pitchFamily="18" charset="0"/>
                          <a:ea typeface="宋体" panose="02010600030101010101" pitchFamily="2" charset="-122"/>
                        </a:rPr>
                        <a:t>代码由多名组员完成</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5"/>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注释</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所有的注释是否是最新的？</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7"/>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所有的注释是清楚和正确？</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8"/>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若代码修改注释是否很方便修改？</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09"/>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所有代码异常处理是否都有注释？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0"/>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每一功能目的是否都有注释？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1"/>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是否按注释类型格式编写注释？</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2"/>
                  </a:ext>
                </a:extLst>
              </a:tr>
              <a:tr h="301193">
                <a:tc>
                  <a:txBody>
                    <a:bodyPr/>
                    <a:lstStyle/>
                    <a:p>
                      <a:pPr marL="113030" algn="just">
                        <a:spcAft>
                          <a:spcPts val="600"/>
                        </a:spcAft>
                      </a:pPr>
                      <a:r>
                        <a:rPr lang="zh-CN" sz="1050" kern="0">
                          <a:solidFill>
                            <a:srgbClr val="000000"/>
                          </a:solidFill>
                          <a:effectLst/>
                          <a:latin typeface="Times New Roman" panose="02020603050405020304" pitchFamily="18" charset="0"/>
                          <a:ea typeface="宋体" panose="02010600030101010101" pitchFamily="2" charset="-122"/>
                        </a:rPr>
                        <a:t>代码注释量是否达到了规定值？</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否</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有些代码类型重复性很高不需要解释</a:t>
                      </a:r>
                    </a:p>
                  </a:txBody>
                  <a:tcPr marL="68580" marR="68580" marT="0" marB="0"/>
                </a:tc>
                <a:extLst>
                  <a:ext uri="{0D108BD9-81ED-4DB2-BD59-A6C34878D82A}">
                    <a16:rowId xmlns:a16="http://schemas.microsoft.com/office/drawing/2014/main" val="10013"/>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源代码质量</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4"/>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所有变量的命名是否依照规则？</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5"/>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循环嵌套是否优化到最少？</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6"/>
                  </a:ext>
                </a:extLst>
              </a:tr>
              <a:tr h="150597">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所有代码是否易懂？</a:t>
                      </a:r>
                    </a:p>
                  </a:txBody>
                  <a:tcPr marL="68580" marR="68580" marT="0" marB="0"/>
                </a:tc>
                <a:tc>
                  <a:txBody>
                    <a:bodyPr/>
                    <a:lstStyle/>
                    <a:p>
                      <a:pPr algn="just">
                        <a:spcAft>
                          <a:spcPts val="600"/>
                        </a:spcAft>
                      </a:pPr>
                      <a:r>
                        <a:rPr lang="zh-CN" sz="1050" kern="100">
                          <a:effectLst/>
                          <a:latin typeface="Times New Roman" panose="02020603050405020304" pitchFamily="18" charset="0"/>
                          <a:ea typeface="宋体" panose="02010600030101010101" pitchFamily="2" charset="-122"/>
                        </a:rPr>
                        <a:t>是</a:t>
                      </a: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7"/>
                  </a:ext>
                </a:extLst>
              </a:tr>
              <a:tr h="301193">
                <a:tc>
                  <a:txBody>
                    <a:bodyPr/>
                    <a:lstStyle/>
                    <a:p>
                      <a:pPr marL="113030" algn="just">
                        <a:spcAft>
                          <a:spcPts val="600"/>
                        </a:spcAft>
                      </a:pPr>
                      <a:r>
                        <a:rPr lang="zh-CN" sz="1050" kern="100">
                          <a:effectLst/>
                          <a:latin typeface="Times New Roman" panose="02020603050405020304" pitchFamily="18" charset="0"/>
                          <a:ea typeface="宋体" panose="02010600030101010101" pitchFamily="2" charset="-122"/>
                        </a:rPr>
                        <a:t>所有设计要求是否都实现？</a:t>
                      </a:r>
                    </a:p>
                  </a:txBody>
                  <a:tcPr marL="68580" marR="68580" marT="0" marB="0"/>
                </a:tc>
                <a:tc>
                  <a:txBody>
                    <a:bodyPr/>
                    <a:lstStyle/>
                    <a:p>
                      <a:pPr algn="just">
                        <a:spcAft>
                          <a:spcPts val="600"/>
                        </a:spcAft>
                      </a:pPr>
                      <a:r>
                        <a:rPr lang="zh-CN" altLang="en-US" sz="1050" kern="100" dirty="0">
                          <a:effectLst/>
                          <a:latin typeface="Times New Roman" panose="02020603050405020304" pitchFamily="18" charset="0"/>
                          <a:ea typeface="宋体" panose="02010600030101010101" pitchFamily="2" charset="-122"/>
                        </a:rPr>
                        <a:t>是</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8"/>
                  </a:ext>
                </a:extLst>
              </a:tr>
              <a:tr h="150597">
                <a:tc>
                  <a:txBody>
                    <a:bodyPr/>
                    <a:lstStyle/>
                    <a:p>
                      <a:pPr algn="just">
                        <a:spcAft>
                          <a:spcPts val="600"/>
                        </a:spcAft>
                      </a:pPr>
                      <a:r>
                        <a:rPr lang="zh-CN" sz="1050" b="1" kern="100">
                          <a:effectLst/>
                          <a:latin typeface="Times New Roman" panose="02020603050405020304" pitchFamily="18" charset="0"/>
                          <a:ea typeface="宋体" panose="02010600030101010101" pitchFamily="2" charset="-122"/>
                        </a:rPr>
                        <a:t>其它</a:t>
                      </a:r>
                      <a:r>
                        <a:rPr lang="en-US" sz="1050" b="1" kern="100">
                          <a:effectLst/>
                          <a:latin typeface="Times New Roman" panose="02020603050405020304" pitchFamily="18" charset="0"/>
                          <a:ea typeface="宋体" panose="02010600030101010101" pitchFamily="2" charset="-122"/>
                        </a:rPr>
                        <a:t>(</a:t>
                      </a:r>
                      <a:r>
                        <a:rPr lang="zh-CN" sz="1050" b="1" kern="100">
                          <a:effectLst/>
                          <a:latin typeface="Times New Roman" panose="02020603050405020304" pitchFamily="18" charset="0"/>
                          <a:ea typeface="宋体" panose="02010600030101010101" pitchFamily="2" charset="-122"/>
                        </a:rPr>
                        <a:t>根据情况添加</a:t>
                      </a:r>
                      <a:r>
                        <a:rPr lang="en-US" sz="1050" b="1" kern="100">
                          <a:effectLst/>
                          <a:latin typeface="Times New Roman" panose="02020603050405020304" pitchFamily="18" charset="0"/>
                          <a:ea typeface="宋体" panose="02010600030101010101" pitchFamily="2" charset="-122"/>
                        </a:rPr>
                        <a:t>)</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19"/>
                  </a:ext>
                </a:extLst>
              </a:tr>
              <a:tr h="150597">
                <a:tc>
                  <a:txBody>
                    <a:bodyPr/>
                    <a:lstStyle/>
                    <a:p>
                      <a:pPr algn="just">
                        <a:spcAft>
                          <a:spcPts val="600"/>
                        </a:spcAft>
                      </a:pPr>
                      <a:r>
                        <a:rPr lang="en-US" sz="1050" b="1"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0"/>
                  </a:ext>
                </a:extLst>
              </a:tr>
              <a:tr h="150597">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a:effectLst/>
                          <a:latin typeface="Times New Roman" panose="02020603050405020304" pitchFamily="18" charset="0"/>
                          <a:ea typeface="宋体" panose="02010600030101010101" pitchFamily="2" charset="-122"/>
                        </a:rPr>
                        <a:t> </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600"/>
                        </a:spcAft>
                      </a:pPr>
                      <a:r>
                        <a:rPr lang="en-US" sz="1050" kern="100" dirty="0">
                          <a:effectLst/>
                          <a:latin typeface="Times New Roman" panose="02020603050405020304" pitchFamily="18" charset="0"/>
                          <a:ea typeface="宋体" panose="02010600030101010101" pitchFamily="2" charset="-122"/>
                        </a:rPr>
                        <a:t> </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021"/>
                  </a:ext>
                </a:extLst>
              </a:tr>
            </a:tbl>
          </a:graphicData>
        </a:graphic>
      </p:graphicFrame>
      <p:sp>
        <p:nvSpPr>
          <p:cNvPr id="6" name="文本框 5"/>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7" name="矩形 6"/>
          <p:cNvSpPr/>
          <p:nvPr/>
        </p:nvSpPr>
        <p:spPr>
          <a:xfrm>
            <a:off x="1651000" y="433700"/>
            <a:ext cx="4692650" cy="706755"/>
          </a:xfrm>
          <a:prstGeom prst="rect">
            <a:avLst/>
          </a:prstGeom>
        </p:spPr>
        <p:txBody>
          <a:bodyPr wrap="square">
            <a:spAutoFit/>
          </a:bodyPr>
          <a:lstStyle/>
          <a:p>
            <a:r>
              <a:rPr lang="en-US" altLang="zh-CN" sz="2000" dirty="0"/>
              <a:t>Part Three</a:t>
            </a:r>
          </a:p>
          <a:p>
            <a:r>
              <a:rPr lang="zh-CN" altLang="en-US" sz="2000" dirty="0"/>
              <a:t>测试情况及结果</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2584450"/>
          </a:xfrm>
          <a:prstGeom prst="rect">
            <a:avLst/>
          </a:prstGeom>
          <a:noFill/>
        </p:spPr>
        <p:txBody>
          <a:bodyPr wrap="square" rtlCol="0">
            <a:spAutoFit/>
          </a:bodyPr>
          <a:lstStyle/>
          <a:p>
            <a:r>
              <a:rPr lang="en-US" altLang="zh-CN" sz="5400" b="1" dirty="0">
                <a:solidFill>
                  <a:schemeClr val="bg1"/>
                </a:solidFill>
              </a:rPr>
              <a:t>Part 03</a:t>
            </a:r>
          </a:p>
          <a:p>
            <a:r>
              <a:rPr lang="zh-CN" altLang="en-US" sz="5400" dirty="0">
                <a:solidFill>
                  <a:schemeClr val="bg1"/>
                </a:solidFill>
              </a:rPr>
              <a:t>正式测试</a:t>
            </a:r>
          </a:p>
          <a:p>
            <a:endParaRPr lang="zh-CN" altLang="en-US" sz="5400" dirty="0">
              <a:solidFill>
                <a:schemeClr val="bg1"/>
              </a:solidFill>
            </a:endParaRP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2584450"/>
          </a:xfrm>
          <a:prstGeom prst="rect">
            <a:avLst/>
          </a:prstGeom>
          <a:noFill/>
        </p:spPr>
        <p:txBody>
          <a:bodyPr wrap="square" rtlCol="0">
            <a:spAutoFit/>
          </a:bodyPr>
          <a:lstStyle/>
          <a:p>
            <a:r>
              <a:rPr lang="en-US" altLang="zh-CN" sz="5400" b="1" dirty="0">
                <a:solidFill>
                  <a:schemeClr val="bg1"/>
                </a:solidFill>
              </a:rPr>
              <a:t>Part 03-1</a:t>
            </a:r>
          </a:p>
          <a:p>
            <a:r>
              <a:rPr lang="zh-CN" altLang="en-US" sz="5400" dirty="0">
                <a:solidFill>
                  <a:schemeClr val="bg1"/>
                </a:solidFill>
              </a:rPr>
              <a:t>测试计划</a:t>
            </a:r>
          </a:p>
          <a:p>
            <a:endParaRPr lang="zh-CN" altLang="en-US" sz="5400" dirty="0">
              <a:solidFill>
                <a:schemeClr val="bg1"/>
              </a:solidFill>
            </a:endParaRP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9" name="矩形 8"/>
          <p:cNvSpPr/>
          <p:nvPr/>
        </p:nvSpPr>
        <p:spPr>
          <a:xfrm>
            <a:off x="1651000" y="433700"/>
            <a:ext cx="4692650" cy="706755"/>
          </a:xfrm>
          <a:prstGeom prst="rect">
            <a:avLst/>
          </a:prstGeom>
        </p:spPr>
        <p:txBody>
          <a:bodyPr wrap="square">
            <a:spAutoFit/>
          </a:bodyPr>
          <a:lstStyle/>
          <a:p>
            <a:r>
              <a:rPr lang="en-US" altLang="zh-CN" sz="2000" dirty="0"/>
              <a:t>Part Three-01</a:t>
            </a:r>
          </a:p>
          <a:p>
            <a:r>
              <a:rPr lang="zh-CN" altLang="en-US" sz="2000" dirty="0"/>
              <a:t>测试计划</a:t>
            </a:r>
          </a:p>
        </p:txBody>
      </p:sp>
      <p:sp>
        <p:nvSpPr>
          <p:cNvPr id="2" name="矩形 1"/>
          <p:cNvSpPr/>
          <p:nvPr/>
        </p:nvSpPr>
        <p:spPr>
          <a:xfrm>
            <a:off x="1218397" y="2368131"/>
            <a:ext cx="9685867" cy="2858770"/>
          </a:xfrm>
          <a:prstGeom prst="rect">
            <a:avLst/>
          </a:prstGeom>
        </p:spPr>
        <p:txBody>
          <a:bodyPr wrap="square">
            <a:spAutoFit/>
          </a:bodyPr>
          <a:lstStyle/>
          <a:p>
            <a:pPr algn="just">
              <a:lnSpc>
                <a:spcPct val="173000"/>
              </a:lnSpc>
              <a:spcBef>
                <a:spcPts val="1300"/>
              </a:spcBef>
              <a:spcAft>
                <a:spcPts val="1300"/>
              </a:spcAft>
            </a:pPr>
            <a:r>
              <a:rPr lang="en-US" altLang="zh-CN" sz="3200" b="1" kern="100" dirty="0">
                <a:latin typeface="Cambria" panose="02040503050406030204" pitchFamily="18" charset="0"/>
                <a:ea typeface="宋体" panose="02010600030101010101" pitchFamily="2" charset="-122"/>
              </a:rPr>
              <a:t>    </a:t>
            </a:r>
            <a:r>
              <a:rPr lang="zh-CN" altLang="zh-CN" kern="100" dirty="0">
                <a:latin typeface="+mj-ea"/>
                <a:ea typeface="+mj-ea"/>
                <a:cs typeface="Times New Roman" panose="02020603050405020304" pitchFamily="18" charset="0"/>
              </a:rPr>
              <a:t>首先我们进行代码的走查，其次我们根据详细设计文档，进行了单元测试模块的划分，然后进行了正式的单元测试，编写了单元测试的测试用例；其次，我们用自底向上的方法进行了集成测试，然后通过微信开发者工具进行了不同设备的系统测试，最后由项目用户黄同学</a:t>
            </a:r>
            <a:r>
              <a:rPr lang="en-US" altLang="zh-CN" kern="100" dirty="0">
                <a:latin typeface="+mj-ea"/>
                <a:ea typeface="+mj-ea"/>
                <a:cs typeface="Times New Roman" panose="02020603050405020304" pitchFamily="18" charset="0"/>
              </a:rPr>
              <a:t>/</a:t>
            </a:r>
            <a:r>
              <a:rPr lang="zh-CN" altLang="en-US" kern="100" dirty="0">
                <a:latin typeface="+mj-ea"/>
                <a:ea typeface="+mj-ea"/>
                <a:cs typeface="Times New Roman" panose="02020603050405020304" pitchFamily="18" charset="0"/>
              </a:rPr>
              <a:t>杨枨老师</a:t>
            </a:r>
            <a:r>
              <a:rPr lang="zh-CN" altLang="zh-CN" kern="100" dirty="0">
                <a:latin typeface="+mj-ea"/>
                <a:ea typeface="+mj-ea"/>
                <a:cs typeface="Times New Roman" panose="02020603050405020304" pitchFamily="18" charset="0"/>
              </a:rPr>
              <a:t>进行了确认测试，审查是否符合</a:t>
            </a:r>
            <a:r>
              <a:rPr lang="en-US" altLang="zh-CN" kern="100" dirty="0" err="1">
                <a:latin typeface="+mj-ea"/>
                <a:ea typeface="+mj-ea"/>
                <a:cs typeface="Times New Roman" panose="02020603050405020304" pitchFamily="18" charset="0"/>
              </a:rPr>
              <a:t>srs</a:t>
            </a:r>
            <a:r>
              <a:rPr lang="zh-CN" altLang="zh-CN" kern="100" dirty="0">
                <a:latin typeface="+mj-ea"/>
                <a:ea typeface="+mj-ea"/>
                <a:cs typeface="Times New Roman" panose="02020603050405020304" pitchFamily="18" charset="0"/>
              </a:rPr>
              <a:t>所制定的要求，而后根据杨枨老师的要求增加了维护计划表。</a:t>
            </a:r>
          </a:p>
        </p:txBody>
      </p:sp>
      <p:sp>
        <p:nvSpPr>
          <p:cNvPr id="7" name="文本框 6"/>
          <p:cNvSpPr txBox="1"/>
          <p:nvPr/>
        </p:nvSpPr>
        <p:spPr>
          <a:xfrm>
            <a:off x="785794" y="1623064"/>
            <a:ext cx="9292360" cy="523220"/>
          </a:xfrm>
          <a:prstGeom prst="rect">
            <a:avLst/>
          </a:prstGeom>
          <a:noFill/>
        </p:spPr>
        <p:txBody>
          <a:bodyPr wrap="square" rtlCol="0">
            <a:spAutoFit/>
          </a:bodyPr>
          <a:lstStyle/>
          <a:p>
            <a:r>
              <a:rPr lang="zh-CN" altLang="en-US" sz="2800" b="1" dirty="0">
                <a:solidFill>
                  <a:schemeClr val="accent2"/>
                </a:solidFill>
                <a:sym typeface="+mn-ea"/>
              </a:rPr>
              <a:t>总体设计</a:t>
            </a:r>
            <a:endParaRPr lang="en-US" altLang="zh-CN" sz="2800" b="1" dirty="0">
              <a:solidFill>
                <a:schemeClr val="accent2"/>
              </a:solidFill>
              <a:sym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2584450"/>
          </a:xfrm>
          <a:prstGeom prst="rect">
            <a:avLst/>
          </a:prstGeom>
          <a:noFill/>
        </p:spPr>
        <p:txBody>
          <a:bodyPr wrap="square" rtlCol="0">
            <a:spAutoFit/>
          </a:bodyPr>
          <a:lstStyle/>
          <a:p>
            <a:r>
              <a:rPr lang="en-US" altLang="zh-CN" sz="5400" b="1" dirty="0">
                <a:solidFill>
                  <a:schemeClr val="bg1"/>
                </a:solidFill>
              </a:rPr>
              <a:t>Part 03-2</a:t>
            </a:r>
          </a:p>
          <a:p>
            <a:r>
              <a:rPr lang="zh-CN" altLang="en-US" sz="5400" dirty="0">
                <a:solidFill>
                  <a:schemeClr val="bg1"/>
                </a:solidFill>
              </a:rPr>
              <a:t>单元计划</a:t>
            </a:r>
          </a:p>
          <a:p>
            <a:endParaRPr lang="zh-CN" altLang="en-US" sz="5400" dirty="0">
              <a:solidFill>
                <a:schemeClr val="bg1"/>
              </a:solidFill>
            </a:endParaRP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9" name="矩形 8"/>
          <p:cNvSpPr/>
          <p:nvPr/>
        </p:nvSpPr>
        <p:spPr>
          <a:xfrm>
            <a:off x="1651000" y="433700"/>
            <a:ext cx="4692650" cy="706755"/>
          </a:xfrm>
          <a:prstGeom prst="rect">
            <a:avLst/>
          </a:prstGeom>
        </p:spPr>
        <p:txBody>
          <a:bodyPr wrap="square">
            <a:spAutoFit/>
          </a:bodyPr>
          <a:lstStyle/>
          <a:p>
            <a:r>
              <a:rPr lang="en-US" altLang="zh-CN" sz="2000" dirty="0"/>
              <a:t>Part Three-02</a:t>
            </a:r>
          </a:p>
          <a:p>
            <a:r>
              <a:rPr lang="zh-CN" altLang="en-US" sz="2000" dirty="0"/>
              <a:t>单元测试及结果</a:t>
            </a:r>
          </a:p>
        </p:txBody>
      </p:sp>
      <p:graphicFrame>
        <p:nvGraphicFramePr>
          <p:cNvPr id="5" name="表格 4"/>
          <p:cNvGraphicFramePr>
            <a:graphicFrameLocks noGrp="1"/>
          </p:cNvGraphicFramePr>
          <p:nvPr/>
        </p:nvGraphicFramePr>
        <p:xfrm>
          <a:off x="838197" y="1879601"/>
          <a:ext cx="10964335" cy="3945466"/>
        </p:xfrm>
        <a:graphic>
          <a:graphicData uri="http://schemas.openxmlformats.org/drawingml/2006/table">
            <a:tbl>
              <a:tblPr>
                <a:tableStyleId>{5C22544A-7EE6-4342-B048-85BDC9FD1C3A}</a:tableStyleId>
              </a:tblPr>
              <a:tblGrid>
                <a:gridCol w="452004">
                  <a:extLst>
                    <a:ext uri="{9D8B030D-6E8A-4147-A177-3AD203B41FA5}">
                      <a16:colId xmlns:a16="http://schemas.microsoft.com/office/drawing/2014/main" val="20000"/>
                    </a:ext>
                  </a:extLst>
                </a:gridCol>
                <a:gridCol w="452004">
                  <a:extLst>
                    <a:ext uri="{9D8B030D-6E8A-4147-A177-3AD203B41FA5}">
                      <a16:colId xmlns:a16="http://schemas.microsoft.com/office/drawing/2014/main" val="20001"/>
                    </a:ext>
                  </a:extLst>
                </a:gridCol>
                <a:gridCol w="510120">
                  <a:extLst>
                    <a:ext uri="{9D8B030D-6E8A-4147-A177-3AD203B41FA5}">
                      <a16:colId xmlns:a16="http://schemas.microsoft.com/office/drawing/2014/main" val="20002"/>
                    </a:ext>
                  </a:extLst>
                </a:gridCol>
                <a:gridCol w="807150">
                  <a:extLst>
                    <a:ext uri="{9D8B030D-6E8A-4147-A177-3AD203B41FA5}">
                      <a16:colId xmlns:a16="http://schemas.microsoft.com/office/drawing/2014/main" val="20003"/>
                    </a:ext>
                  </a:extLst>
                </a:gridCol>
                <a:gridCol w="807150">
                  <a:extLst>
                    <a:ext uri="{9D8B030D-6E8A-4147-A177-3AD203B41FA5}">
                      <a16:colId xmlns:a16="http://schemas.microsoft.com/office/drawing/2014/main" val="20004"/>
                    </a:ext>
                  </a:extLst>
                </a:gridCol>
                <a:gridCol w="1698245">
                  <a:extLst>
                    <a:ext uri="{9D8B030D-6E8A-4147-A177-3AD203B41FA5}">
                      <a16:colId xmlns:a16="http://schemas.microsoft.com/office/drawing/2014/main" val="20005"/>
                    </a:ext>
                  </a:extLst>
                </a:gridCol>
                <a:gridCol w="1698245">
                  <a:extLst>
                    <a:ext uri="{9D8B030D-6E8A-4147-A177-3AD203B41FA5}">
                      <a16:colId xmlns:a16="http://schemas.microsoft.com/office/drawing/2014/main" val="20006"/>
                    </a:ext>
                  </a:extLst>
                </a:gridCol>
                <a:gridCol w="1388300">
                  <a:extLst>
                    <a:ext uri="{9D8B030D-6E8A-4147-A177-3AD203B41FA5}">
                      <a16:colId xmlns:a16="http://schemas.microsoft.com/office/drawing/2014/main" val="20007"/>
                    </a:ext>
                  </a:extLst>
                </a:gridCol>
                <a:gridCol w="1388300">
                  <a:extLst>
                    <a:ext uri="{9D8B030D-6E8A-4147-A177-3AD203B41FA5}">
                      <a16:colId xmlns:a16="http://schemas.microsoft.com/office/drawing/2014/main" val="20008"/>
                    </a:ext>
                  </a:extLst>
                </a:gridCol>
                <a:gridCol w="716750">
                  <a:extLst>
                    <a:ext uri="{9D8B030D-6E8A-4147-A177-3AD203B41FA5}">
                      <a16:colId xmlns:a16="http://schemas.microsoft.com/office/drawing/2014/main" val="20009"/>
                    </a:ext>
                  </a:extLst>
                </a:gridCol>
                <a:gridCol w="348689">
                  <a:extLst>
                    <a:ext uri="{9D8B030D-6E8A-4147-A177-3AD203B41FA5}">
                      <a16:colId xmlns:a16="http://schemas.microsoft.com/office/drawing/2014/main" val="20010"/>
                    </a:ext>
                  </a:extLst>
                </a:gridCol>
                <a:gridCol w="348689">
                  <a:extLst>
                    <a:ext uri="{9D8B030D-6E8A-4147-A177-3AD203B41FA5}">
                      <a16:colId xmlns:a16="http://schemas.microsoft.com/office/drawing/2014/main" val="20011"/>
                    </a:ext>
                  </a:extLst>
                </a:gridCol>
                <a:gridCol w="348689">
                  <a:extLst>
                    <a:ext uri="{9D8B030D-6E8A-4147-A177-3AD203B41FA5}">
                      <a16:colId xmlns:a16="http://schemas.microsoft.com/office/drawing/2014/main" val="20012"/>
                    </a:ext>
                  </a:extLst>
                </a:gridCol>
              </a:tblGrid>
              <a:tr h="821972">
                <a:tc>
                  <a:txBody>
                    <a:bodyPr/>
                    <a:lstStyle/>
                    <a:p>
                      <a:pPr algn="ctr" fontAlgn="ctr"/>
                      <a:r>
                        <a:rPr lang="zh-CN" altLang="en-US" sz="1000" b="1" u="none" strike="noStrike" dirty="0">
                          <a:effectLst/>
                        </a:rPr>
                        <a:t>系统模块</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功能点</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用例编号</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用例说明</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前置条件</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方法</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数据</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输入</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预期结果</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测试结果</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失败原因</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测试者</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审查者</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extLst>
                  <a:ext uri="{0D108BD9-81ED-4DB2-BD59-A6C34878D82A}">
                    <a16:rowId xmlns:a16="http://schemas.microsoft.com/office/drawing/2014/main" val="10000"/>
                  </a:ext>
                </a:extLst>
              </a:tr>
              <a:tr h="739775">
                <a:tc rowSpan="4">
                  <a:txBody>
                    <a:bodyPr/>
                    <a:lstStyle/>
                    <a:p>
                      <a:pPr algn="ctr" fontAlgn="ctr"/>
                      <a:r>
                        <a:rPr lang="en-US" altLang="zh-CN" sz="1000" b="1" u="none" strike="noStrike">
                          <a:effectLst/>
                        </a:rPr>
                        <a:t>1</a:t>
                      </a:r>
                      <a:r>
                        <a:rPr lang="zh-CN" altLang="en-US" sz="1000" b="1" u="none" strike="noStrike">
                          <a:effectLst/>
                        </a:rPr>
                        <a:t>探索</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rowSpan="2">
                  <a:txBody>
                    <a:bodyPr/>
                    <a:lstStyle/>
                    <a:p>
                      <a:pPr algn="ctr" fontAlgn="ctr"/>
                      <a:r>
                        <a:rPr lang="en-US" altLang="zh-CN" sz="1000" b="1" u="none" strike="noStrike">
                          <a:effectLst/>
                        </a:rPr>
                        <a:t>1.1 </a:t>
                      </a:r>
                      <a:r>
                        <a:rPr lang="zh-CN" altLang="en-US" sz="1000" b="1" u="none" strike="noStrike">
                          <a:effectLst/>
                        </a:rPr>
                        <a:t>首页预期显示</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1.1.1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dirty="0">
                          <a:effectLst/>
                        </a:rPr>
                        <a:t>腾讯地图加载有效性</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已进入系统</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无</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腾讯地图加载成功</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1"/>
                  </a:ext>
                </a:extLst>
              </a:tr>
              <a:tr h="739775">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1.1.2</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地图加载用户当前位置有效性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t"/>
                      <a:r>
                        <a:rPr lang="zh-CN" altLang="en-US" sz="1000" b="1" u="none" strike="noStrike">
                          <a:effectLst/>
                        </a:rPr>
                        <a:t>已进入系统，地图加载成功</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en-US" sz="1000" b="1" u="none" strike="noStrike">
                          <a:effectLst/>
                        </a:rPr>
                        <a:t>longtitude:</a:t>
                      </a:r>
                      <a:r>
                        <a:rPr lang="zh-CN" altLang="en-US" sz="1000" b="1" u="none" strike="noStrike">
                          <a:effectLst/>
                        </a:rPr>
                        <a:t>当前</a:t>
                      </a:r>
                      <a:r>
                        <a:rPr lang="en-US" sz="1000" b="1" u="none" strike="noStrike">
                          <a:effectLst/>
                        </a:rPr>
                        <a:t>longtitude，latitude:</a:t>
                      </a:r>
                      <a:r>
                        <a:rPr lang="zh-CN" altLang="en-US" sz="1000" b="1" u="none" strike="noStrike">
                          <a:effectLst/>
                        </a:rPr>
                        <a:t>当前</a:t>
                      </a:r>
                      <a:r>
                        <a:rPr lang="en-US" sz="1000" b="1" u="none" strike="noStrike">
                          <a:effectLst/>
                        </a:rPr>
                        <a:t>latitude</a:t>
                      </a:r>
                      <a:endParaRPr 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en-US" sz="1000" b="1" u="none" strike="noStrike">
                          <a:effectLst/>
                        </a:rPr>
                        <a:t>longtitude:</a:t>
                      </a:r>
                      <a:r>
                        <a:rPr lang="zh-CN" altLang="en-US" sz="1000" b="1" u="none" strike="noStrike">
                          <a:effectLst/>
                        </a:rPr>
                        <a:t>当前</a:t>
                      </a:r>
                      <a:r>
                        <a:rPr lang="en-US" sz="1000" b="1" u="none" strike="noStrike">
                          <a:effectLst/>
                        </a:rPr>
                        <a:t>longtitude，latitude:</a:t>
                      </a:r>
                      <a:r>
                        <a:rPr lang="zh-CN" altLang="en-US" sz="1000" b="1" u="none" strike="noStrike">
                          <a:effectLst/>
                        </a:rPr>
                        <a:t>当前</a:t>
                      </a:r>
                      <a:r>
                        <a:rPr lang="en-US" sz="1000" b="1" u="none" strike="noStrike">
                          <a:effectLst/>
                        </a:rPr>
                        <a:t>latitude</a:t>
                      </a:r>
                      <a:endParaRPr 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成功定位用户当前所在位置</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2"/>
                  </a:ext>
                </a:extLst>
              </a:tr>
              <a:tr h="821972">
                <a:tc vMerge="1">
                  <a:txBody>
                    <a:bodyPr/>
                    <a:lstStyle/>
                    <a:p>
                      <a:endParaRPr lang="zh-CN"/>
                    </a:p>
                  </a:txBody>
                  <a:tcPr/>
                </a:tc>
                <a:tc rowSpan="2">
                  <a:txBody>
                    <a:bodyPr/>
                    <a:lstStyle/>
                    <a:p>
                      <a:pPr algn="ctr" fontAlgn="ctr"/>
                      <a:r>
                        <a:rPr lang="en-US" altLang="zh-CN" sz="1000" b="1" u="none" strike="noStrike">
                          <a:effectLst/>
                        </a:rPr>
                        <a:t>1.2 </a:t>
                      </a:r>
                      <a:r>
                        <a:rPr lang="zh-CN" altLang="en-US" sz="1000" b="1" u="none" strike="noStrike">
                          <a:effectLst/>
                        </a:rPr>
                        <a:t>加入群组</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1.2.1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气泡点击有效性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已有其他用户创建的气泡</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无</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弹出气泡所处位置、点击小组选项</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3"/>
                  </a:ext>
                </a:extLst>
              </a:tr>
              <a:tr h="821972">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1.2.2</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气泡内加入群组有效性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成功点击气泡</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用户数据</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用户数据</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用户数据进入群组数据库</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周南</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9" name="矩形 8"/>
          <p:cNvSpPr/>
          <p:nvPr/>
        </p:nvSpPr>
        <p:spPr>
          <a:xfrm>
            <a:off x="1651000" y="433700"/>
            <a:ext cx="4692650" cy="706755"/>
          </a:xfrm>
          <a:prstGeom prst="rect">
            <a:avLst/>
          </a:prstGeom>
        </p:spPr>
        <p:txBody>
          <a:bodyPr wrap="square">
            <a:spAutoFit/>
          </a:bodyPr>
          <a:lstStyle/>
          <a:p>
            <a:r>
              <a:rPr lang="en-US" altLang="zh-CN" sz="2000" dirty="0"/>
              <a:t>Part Three-02</a:t>
            </a:r>
          </a:p>
          <a:p>
            <a:r>
              <a:rPr lang="zh-CN" altLang="en-US" sz="2000" dirty="0"/>
              <a:t>单元测试及结果</a:t>
            </a:r>
          </a:p>
        </p:txBody>
      </p:sp>
      <p:graphicFrame>
        <p:nvGraphicFramePr>
          <p:cNvPr id="2" name="表格 1"/>
          <p:cNvGraphicFramePr>
            <a:graphicFrameLocks noGrp="1"/>
          </p:cNvGraphicFramePr>
          <p:nvPr/>
        </p:nvGraphicFramePr>
        <p:xfrm>
          <a:off x="785794" y="1925665"/>
          <a:ext cx="10684933" cy="4347004"/>
        </p:xfrm>
        <a:graphic>
          <a:graphicData uri="http://schemas.openxmlformats.org/drawingml/2006/table">
            <a:tbl>
              <a:tblPr>
                <a:tableStyleId>{5C22544A-7EE6-4342-B048-85BDC9FD1C3A}</a:tableStyleId>
              </a:tblPr>
              <a:tblGrid>
                <a:gridCol w="440486">
                  <a:extLst>
                    <a:ext uri="{9D8B030D-6E8A-4147-A177-3AD203B41FA5}">
                      <a16:colId xmlns:a16="http://schemas.microsoft.com/office/drawing/2014/main" val="20000"/>
                    </a:ext>
                  </a:extLst>
                </a:gridCol>
                <a:gridCol w="440486">
                  <a:extLst>
                    <a:ext uri="{9D8B030D-6E8A-4147-A177-3AD203B41FA5}">
                      <a16:colId xmlns:a16="http://schemas.microsoft.com/office/drawing/2014/main" val="20001"/>
                    </a:ext>
                  </a:extLst>
                </a:gridCol>
                <a:gridCol w="497120">
                  <a:extLst>
                    <a:ext uri="{9D8B030D-6E8A-4147-A177-3AD203B41FA5}">
                      <a16:colId xmlns:a16="http://schemas.microsoft.com/office/drawing/2014/main" val="20002"/>
                    </a:ext>
                  </a:extLst>
                </a:gridCol>
                <a:gridCol w="786582">
                  <a:extLst>
                    <a:ext uri="{9D8B030D-6E8A-4147-A177-3AD203B41FA5}">
                      <a16:colId xmlns:a16="http://schemas.microsoft.com/office/drawing/2014/main" val="20003"/>
                    </a:ext>
                  </a:extLst>
                </a:gridCol>
                <a:gridCol w="786582">
                  <a:extLst>
                    <a:ext uri="{9D8B030D-6E8A-4147-A177-3AD203B41FA5}">
                      <a16:colId xmlns:a16="http://schemas.microsoft.com/office/drawing/2014/main" val="20004"/>
                    </a:ext>
                  </a:extLst>
                </a:gridCol>
                <a:gridCol w="1654969">
                  <a:extLst>
                    <a:ext uri="{9D8B030D-6E8A-4147-A177-3AD203B41FA5}">
                      <a16:colId xmlns:a16="http://schemas.microsoft.com/office/drawing/2014/main" val="20005"/>
                    </a:ext>
                  </a:extLst>
                </a:gridCol>
                <a:gridCol w="1654969">
                  <a:extLst>
                    <a:ext uri="{9D8B030D-6E8A-4147-A177-3AD203B41FA5}">
                      <a16:colId xmlns:a16="http://schemas.microsoft.com/office/drawing/2014/main" val="20006"/>
                    </a:ext>
                  </a:extLst>
                </a:gridCol>
                <a:gridCol w="1352922">
                  <a:extLst>
                    <a:ext uri="{9D8B030D-6E8A-4147-A177-3AD203B41FA5}">
                      <a16:colId xmlns:a16="http://schemas.microsoft.com/office/drawing/2014/main" val="20007"/>
                    </a:ext>
                  </a:extLst>
                </a:gridCol>
                <a:gridCol w="1352922">
                  <a:extLst>
                    <a:ext uri="{9D8B030D-6E8A-4147-A177-3AD203B41FA5}">
                      <a16:colId xmlns:a16="http://schemas.microsoft.com/office/drawing/2014/main" val="20008"/>
                    </a:ext>
                  </a:extLst>
                </a:gridCol>
                <a:gridCol w="698486">
                  <a:extLst>
                    <a:ext uri="{9D8B030D-6E8A-4147-A177-3AD203B41FA5}">
                      <a16:colId xmlns:a16="http://schemas.microsoft.com/office/drawing/2014/main" val="20009"/>
                    </a:ext>
                  </a:extLst>
                </a:gridCol>
                <a:gridCol w="339803">
                  <a:extLst>
                    <a:ext uri="{9D8B030D-6E8A-4147-A177-3AD203B41FA5}">
                      <a16:colId xmlns:a16="http://schemas.microsoft.com/office/drawing/2014/main" val="20010"/>
                    </a:ext>
                  </a:extLst>
                </a:gridCol>
                <a:gridCol w="339803">
                  <a:extLst>
                    <a:ext uri="{9D8B030D-6E8A-4147-A177-3AD203B41FA5}">
                      <a16:colId xmlns:a16="http://schemas.microsoft.com/office/drawing/2014/main" val="20011"/>
                    </a:ext>
                  </a:extLst>
                </a:gridCol>
                <a:gridCol w="339803">
                  <a:extLst>
                    <a:ext uri="{9D8B030D-6E8A-4147-A177-3AD203B41FA5}">
                      <a16:colId xmlns:a16="http://schemas.microsoft.com/office/drawing/2014/main" val="20012"/>
                    </a:ext>
                  </a:extLst>
                </a:gridCol>
              </a:tblGrid>
              <a:tr h="244967">
                <a:tc rowSpan="11">
                  <a:txBody>
                    <a:bodyPr/>
                    <a:lstStyle/>
                    <a:p>
                      <a:pPr algn="ctr" fontAlgn="ctr"/>
                      <a:r>
                        <a:rPr lang="en-US" altLang="zh-CN" sz="1000" b="1" u="none" strike="noStrike" dirty="0">
                          <a:effectLst/>
                        </a:rPr>
                        <a:t>2 </a:t>
                      </a:r>
                      <a:r>
                        <a:rPr lang="zh-CN" altLang="en-US" sz="1000" b="1" u="none" strike="noStrike" dirty="0">
                          <a:effectLst/>
                        </a:rPr>
                        <a:t>约球</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rowSpan="4">
                  <a:txBody>
                    <a:bodyPr/>
                    <a:lstStyle/>
                    <a:p>
                      <a:pPr algn="ctr" fontAlgn="ctr"/>
                      <a:r>
                        <a:rPr lang="en-US" altLang="zh-CN" sz="1000" b="1" u="none" strike="noStrike" dirty="0">
                          <a:effectLst/>
                        </a:rPr>
                        <a:t>2.1 </a:t>
                      </a:r>
                      <a:r>
                        <a:rPr lang="zh-CN" altLang="en-US" sz="1000" b="1" u="none" strike="noStrike" dirty="0">
                          <a:effectLst/>
                        </a:rPr>
                        <a:t>输入地址</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2.1.1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地址输入联想</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已进入系统</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具体地址缩写</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用户具体地址缩写</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获得联想约球地址</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李骏</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0"/>
                  </a:ext>
                </a:extLst>
              </a:tr>
              <a:tr h="244967">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2.1.2</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地址有效性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已进入系统</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边界值分析法</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中国大陆外地址</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高雄市</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获取高雄市失败</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李骏</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1"/>
                  </a:ext>
                </a:extLst>
              </a:tr>
              <a:tr h="244967">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2.1.3</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地址有效性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已进入系统</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错误推测法</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超过限定搜索长度的字符串</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超过</a:t>
                      </a:r>
                      <a:r>
                        <a:rPr lang="en-US" altLang="zh-CN" sz="1000" b="1" u="none" strike="noStrike">
                          <a:effectLst/>
                        </a:rPr>
                        <a:t>20</a:t>
                      </a:r>
                      <a:r>
                        <a:rPr lang="zh-CN" altLang="en-US" sz="1000" b="1" u="none" strike="noStrike">
                          <a:effectLst/>
                        </a:rPr>
                        <a:t>个字符的乱序字串</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获取地址失败</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李骏</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2"/>
                  </a:ext>
                </a:extLst>
              </a:tr>
              <a:tr h="437442">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dirty="0">
                          <a:effectLst/>
                        </a:rPr>
                        <a:t>2.1.4</a:t>
                      </a:r>
                      <a:endParaRPr lang="en-US" altLang="zh-CN"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dirty="0">
                          <a:effectLst/>
                        </a:rPr>
                        <a:t>地址输入后地图定位有效性</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已输入有效地址</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　</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浙江大学（华家池校区）</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en-US" sz="1000" b="1" u="none" strike="noStrike">
                          <a:effectLst/>
                        </a:rPr>
                        <a:t>lat:30.27064</a:t>
                      </a:r>
                      <a:br>
                        <a:rPr lang="en-US" sz="1000" b="1" u="none" strike="noStrike">
                          <a:effectLst/>
                        </a:rPr>
                      </a:br>
                      <a:r>
                        <a:rPr lang="en-US" sz="1000" b="1" u="none" strike="noStrike">
                          <a:effectLst/>
                        </a:rPr>
                        <a:t>lng:120.19138</a:t>
                      </a:r>
                      <a:endParaRPr 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进入该地址公告信息填写界面</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李骏</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3"/>
                  </a:ext>
                </a:extLst>
              </a:tr>
              <a:tr h="437442">
                <a:tc vMerge="1">
                  <a:txBody>
                    <a:bodyPr/>
                    <a:lstStyle/>
                    <a:p>
                      <a:endParaRPr lang="zh-CN"/>
                    </a:p>
                  </a:txBody>
                  <a:tcPr/>
                </a:tc>
                <a:tc rowSpan="6">
                  <a:txBody>
                    <a:bodyPr/>
                    <a:lstStyle/>
                    <a:p>
                      <a:pPr algn="ctr" fontAlgn="ctr"/>
                      <a:r>
                        <a:rPr lang="en-US" altLang="zh-CN" sz="1000" b="1" u="none" strike="noStrike">
                          <a:effectLst/>
                        </a:rPr>
                        <a:t>2.2 </a:t>
                      </a:r>
                      <a:r>
                        <a:rPr lang="zh-CN" altLang="en-US" sz="1000" b="1" u="none" strike="noStrike">
                          <a:effectLst/>
                        </a:rPr>
                        <a:t>输入约球信息</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2.2.1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时间选择有效性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已进入既定地址</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　</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改变默认时间</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与默认时间不一致的时间</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成功加载用户所需时间</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李骏</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4"/>
                  </a:ext>
                </a:extLst>
              </a:tr>
              <a:tr h="437442">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2.2.2</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日期选择有效性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已进入既定地址</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边界值分析法</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小月（无</a:t>
                      </a:r>
                      <a:r>
                        <a:rPr lang="en-US" altLang="zh-CN" sz="1000" b="1" u="none" strike="noStrike" dirty="0">
                          <a:effectLst/>
                        </a:rPr>
                        <a:t>31</a:t>
                      </a:r>
                      <a:r>
                        <a:rPr lang="zh-CN" altLang="en-US" sz="1000" b="1" u="none" strike="noStrike" dirty="0">
                          <a:effectLst/>
                        </a:rPr>
                        <a:t>号）的错误边界值</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en-US" altLang="zh-CN" sz="1000" b="1" u="none" strike="noStrike" dirty="0">
                          <a:effectLst/>
                        </a:rPr>
                        <a:t>2019-06-31</a:t>
                      </a:r>
                      <a:endParaRPr lang="en-US" altLang="zh-CN"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无法选择该日期</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李骏</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5"/>
                  </a:ext>
                </a:extLst>
              </a:tr>
              <a:tr h="437442">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2.2.3</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日期选择有效性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已进入既定地址</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错误推测法</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当前日期的之前某日</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en-US" altLang="zh-CN" sz="1000" b="1" u="none" strike="noStrike" dirty="0">
                          <a:effectLst/>
                        </a:rPr>
                        <a:t>1999-95-26</a:t>
                      </a:r>
                      <a:endParaRPr lang="en-US" altLang="zh-CN"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无法选择该日期</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en-US" altLang="zh-CN" sz="1000" b="1" u="none" strike="noStrike" dirty="0">
                          <a:effectLst/>
                        </a:rPr>
                        <a:t>×</a:t>
                      </a:r>
                      <a:endParaRPr lang="en-US" altLang="zh-CN"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dirty="0">
                          <a:effectLst/>
                        </a:rPr>
                        <a:t>无限制条件</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李骏</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周南</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6"/>
                  </a:ext>
                </a:extLst>
              </a:tr>
              <a:tr h="437442">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2.2.3</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人数选择有效性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已进入既定地址</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用户限定人数</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任意整数</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可输入</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dirty="0">
                          <a:effectLst/>
                        </a:rPr>
                        <a:t>　</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李骏</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周南</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7"/>
                  </a:ext>
                </a:extLst>
              </a:tr>
              <a:tr h="437442">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2.2.4</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备注输入有效性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已进入既定地址</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边界值分析法</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长度巨大的字符串</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长度超过</a:t>
                      </a:r>
                      <a:r>
                        <a:rPr lang="en-US" altLang="zh-CN" sz="1000" b="1" u="none" strike="noStrike">
                          <a:effectLst/>
                        </a:rPr>
                        <a:t>1000</a:t>
                      </a:r>
                      <a:r>
                        <a:rPr lang="zh-CN" altLang="en-US" sz="1000" b="1" u="none" strike="noStrike">
                          <a:effectLst/>
                        </a:rPr>
                        <a:t>的字符串</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只容纳了限定的字符串</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dirty="0">
                          <a:effectLst/>
                        </a:rPr>
                        <a:t>√</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dirty="0">
                          <a:effectLst/>
                        </a:rPr>
                        <a:t>　</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李骏</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8"/>
                  </a:ext>
                </a:extLst>
              </a:tr>
              <a:tr h="437442">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2.2.5</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备注输入有效性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已进入既定地址</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错误推测法</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各种字符类型混合的字符串</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en-US" sz="1000" b="1" u="none" strike="noStrike">
                          <a:effectLst/>
                        </a:rPr>
                        <a:t>emoji</a:t>
                      </a:r>
                      <a:r>
                        <a:rPr lang="zh-CN" altLang="en-US" sz="1000" b="1" u="none" strike="noStrike">
                          <a:effectLst/>
                        </a:rPr>
                        <a:t>表情、符号、英文字母</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容纳了</a:t>
                      </a:r>
                      <a:r>
                        <a:rPr lang="en-US" altLang="zh-CN" sz="1000" b="1" u="none" strike="noStrike">
                          <a:effectLst/>
                        </a:rPr>
                        <a:t>emoji</a:t>
                      </a:r>
                      <a:r>
                        <a:rPr lang="zh-CN" altLang="en-US" sz="1000" b="1" u="none" strike="noStrike">
                          <a:effectLst/>
                        </a:rPr>
                        <a:t>表情、符号、英文字母</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dirty="0">
                          <a:effectLst/>
                        </a:rPr>
                        <a:t>√</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dirty="0">
                          <a:effectLst/>
                        </a:rPr>
                        <a:t>　</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李骏</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周南</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9"/>
                  </a:ext>
                </a:extLst>
              </a:tr>
              <a:tr h="437442">
                <a:tc vMerge="1">
                  <a:txBody>
                    <a:bodyPr/>
                    <a:lstStyle/>
                    <a:p>
                      <a:endParaRPr lang="zh-CN"/>
                    </a:p>
                  </a:txBody>
                  <a:tcPr/>
                </a:tc>
                <a:tc>
                  <a:txBody>
                    <a:bodyPr/>
                    <a:lstStyle/>
                    <a:p>
                      <a:pPr algn="ctr" fontAlgn="ctr"/>
                      <a:r>
                        <a:rPr lang="en-US" altLang="zh-CN" sz="1000" b="1" u="none" strike="noStrike">
                          <a:effectLst/>
                        </a:rPr>
                        <a:t>2.3 </a:t>
                      </a:r>
                      <a:r>
                        <a:rPr lang="zh-CN" altLang="en-US" sz="1000" b="1" u="none" strike="noStrike">
                          <a:effectLst/>
                        </a:rPr>
                        <a:t>约球公告处理</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2.3.1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群组生成有效性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已输入约球信息</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群组成功信息成功进入数据库</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李骏</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周南</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10"/>
                  </a:ext>
                </a:extLst>
              </a:tr>
            </a:tbl>
          </a:graphicData>
        </a:graphic>
      </p:graphicFrame>
      <p:graphicFrame>
        <p:nvGraphicFramePr>
          <p:cNvPr id="3" name="表格 2"/>
          <p:cNvGraphicFramePr>
            <a:graphicFrameLocks noGrp="1"/>
          </p:cNvGraphicFramePr>
          <p:nvPr/>
        </p:nvGraphicFramePr>
        <p:xfrm>
          <a:off x="785794" y="1069741"/>
          <a:ext cx="10684933" cy="821972"/>
        </p:xfrm>
        <a:graphic>
          <a:graphicData uri="http://schemas.openxmlformats.org/drawingml/2006/table">
            <a:tbl>
              <a:tblPr>
                <a:tableStyleId>{5C22544A-7EE6-4342-B048-85BDC9FD1C3A}</a:tableStyleId>
              </a:tblPr>
              <a:tblGrid>
                <a:gridCol w="440486">
                  <a:extLst>
                    <a:ext uri="{9D8B030D-6E8A-4147-A177-3AD203B41FA5}">
                      <a16:colId xmlns:a16="http://schemas.microsoft.com/office/drawing/2014/main" val="20000"/>
                    </a:ext>
                  </a:extLst>
                </a:gridCol>
                <a:gridCol w="440486">
                  <a:extLst>
                    <a:ext uri="{9D8B030D-6E8A-4147-A177-3AD203B41FA5}">
                      <a16:colId xmlns:a16="http://schemas.microsoft.com/office/drawing/2014/main" val="20001"/>
                    </a:ext>
                  </a:extLst>
                </a:gridCol>
                <a:gridCol w="497121">
                  <a:extLst>
                    <a:ext uri="{9D8B030D-6E8A-4147-A177-3AD203B41FA5}">
                      <a16:colId xmlns:a16="http://schemas.microsoft.com/office/drawing/2014/main" val="20002"/>
                    </a:ext>
                  </a:extLst>
                </a:gridCol>
                <a:gridCol w="786582">
                  <a:extLst>
                    <a:ext uri="{9D8B030D-6E8A-4147-A177-3AD203B41FA5}">
                      <a16:colId xmlns:a16="http://schemas.microsoft.com/office/drawing/2014/main" val="20003"/>
                    </a:ext>
                  </a:extLst>
                </a:gridCol>
                <a:gridCol w="786582">
                  <a:extLst>
                    <a:ext uri="{9D8B030D-6E8A-4147-A177-3AD203B41FA5}">
                      <a16:colId xmlns:a16="http://schemas.microsoft.com/office/drawing/2014/main" val="20004"/>
                    </a:ext>
                  </a:extLst>
                </a:gridCol>
                <a:gridCol w="1654969">
                  <a:extLst>
                    <a:ext uri="{9D8B030D-6E8A-4147-A177-3AD203B41FA5}">
                      <a16:colId xmlns:a16="http://schemas.microsoft.com/office/drawing/2014/main" val="20005"/>
                    </a:ext>
                  </a:extLst>
                </a:gridCol>
                <a:gridCol w="1654969">
                  <a:extLst>
                    <a:ext uri="{9D8B030D-6E8A-4147-A177-3AD203B41FA5}">
                      <a16:colId xmlns:a16="http://schemas.microsoft.com/office/drawing/2014/main" val="20006"/>
                    </a:ext>
                  </a:extLst>
                </a:gridCol>
                <a:gridCol w="1352922">
                  <a:extLst>
                    <a:ext uri="{9D8B030D-6E8A-4147-A177-3AD203B41FA5}">
                      <a16:colId xmlns:a16="http://schemas.microsoft.com/office/drawing/2014/main" val="20007"/>
                    </a:ext>
                  </a:extLst>
                </a:gridCol>
                <a:gridCol w="1352922">
                  <a:extLst>
                    <a:ext uri="{9D8B030D-6E8A-4147-A177-3AD203B41FA5}">
                      <a16:colId xmlns:a16="http://schemas.microsoft.com/office/drawing/2014/main" val="20008"/>
                    </a:ext>
                  </a:extLst>
                </a:gridCol>
                <a:gridCol w="698485">
                  <a:extLst>
                    <a:ext uri="{9D8B030D-6E8A-4147-A177-3AD203B41FA5}">
                      <a16:colId xmlns:a16="http://schemas.microsoft.com/office/drawing/2014/main" val="20009"/>
                    </a:ext>
                  </a:extLst>
                </a:gridCol>
                <a:gridCol w="339803">
                  <a:extLst>
                    <a:ext uri="{9D8B030D-6E8A-4147-A177-3AD203B41FA5}">
                      <a16:colId xmlns:a16="http://schemas.microsoft.com/office/drawing/2014/main" val="20010"/>
                    </a:ext>
                  </a:extLst>
                </a:gridCol>
                <a:gridCol w="339803">
                  <a:extLst>
                    <a:ext uri="{9D8B030D-6E8A-4147-A177-3AD203B41FA5}">
                      <a16:colId xmlns:a16="http://schemas.microsoft.com/office/drawing/2014/main" val="20011"/>
                    </a:ext>
                  </a:extLst>
                </a:gridCol>
                <a:gridCol w="339803">
                  <a:extLst>
                    <a:ext uri="{9D8B030D-6E8A-4147-A177-3AD203B41FA5}">
                      <a16:colId xmlns:a16="http://schemas.microsoft.com/office/drawing/2014/main" val="20012"/>
                    </a:ext>
                  </a:extLst>
                </a:gridCol>
              </a:tblGrid>
              <a:tr h="821972">
                <a:tc>
                  <a:txBody>
                    <a:bodyPr/>
                    <a:lstStyle/>
                    <a:p>
                      <a:pPr algn="ctr" fontAlgn="ctr"/>
                      <a:r>
                        <a:rPr lang="zh-CN" altLang="en-US" sz="1000" b="1" u="none" strike="noStrike" dirty="0">
                          <a:effectLst/>
                        </a:rPr>
                        <a:t>系统模块</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功能点</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用例编号</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用例说明</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前置条件</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方法</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数据</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输入</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预期结果</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测试结果</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失败原因</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测试者</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审查者</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extLst>
                  <a:ext uri="{0D108BD9-81ED-4DB2-BD59-A6C34878D82A}">
                    <a16:rowId xmlns:a16="http://schemas.microsoft.com/office/drawing/2014/main" val="10000"/>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9" name="矩形 8"/>
          <p:cNvSpPr/>
          <p:nvPr/>
        </p:nvSpPr>
        <p:spPr>
          <a:xfrm>
            <a:off x="1651000" y="433700"/>
            <a:ext cx="4692650" cy="706755"/>
          </a:xfrm>
          <a:prstGeom prst="rect">
            <a:avLst/>
          </a:prstGeom>
        </p:spPr>
        <p:txBody>
          <a:bodyPr wrap="square">
            <a:spAutoFit/>
          </a:bodyPr>
          <a:lstStyle/>
          <a:p>
            <a:r>
              <a:rPr lang="en-US" altLang="zh-CN" sz="2000" dirty="0"/>
              <a:t>Part Three-02</a:t>
            </a:r>
          </a:p>
          <a:p>
            <a:r>
              <a:rPr lang="zh-CN" altLang="en-US" sz="2000" dirty="0"/>
              <a:t>单元测试及结果</a:t>
            </a:r>
          </a:p>
        </p:txBody>
      </p:sp>
      <p:graphicFrame>
        <p:nvGraphicFramePr>
          <p:cNvPr id="2" name="表格 1"/>
          <p:cNvGraphicFramePr>
            <a:graphicFrameLocks noGrp="1"/>
          </p:cNvGraphicFramePr>
          <p:nvPr/>
        </p:nvGraphicFramePr>
        <p:xfrm>
          <a:off x="468086" y="1874158"/>
          <a:ext cx="11386455" cy="4667295"/>
        </p:xfrm>
        <a:graphic>
          <a:graphicData uri="http://schemas.openxmlformats.org/drawingml/2006/table">
            <a:tbl>
              <a:tblPr>
                <a:tableStyleId>{5C22544A-7EE6-4342-B048-85BDC9FD1C3A}</a:tableStyleId>
              </a:tblPr>
              <a:tblGrid>
                <a:gridCol w="469406">
                  <a:extLst>
                    <a:ext uri="{9D8B030D-6E8A-4147-A177-3AD203B41FA5}">
                      <a16:colId xmlns:a16="http://schemas.microsoft.com/office/drawing/2014/main" val="20000"/>
                    </a:ext>
                  </a:extLst>
                </a:gridCol>
                <a:gridCol w="469406">
                  <a:extLst>
                    <a:ext uri="{9D8B030D-6E8A-4147-A177-3AD203B41FA5}">
                      <a16:colId xmlns:a16="http://schemas.microsoft.com/office/drawing/2014/main" val="20001"/>
                    </a:ext>
                  </a:extLst>
                </a:gridCol>
                <a:gridCol w="529759">
                  <a:extLst>
                    <a:ext uri="{9D8B030D-6E8A-4147-A177-3AD203B41FA5}">
                      <a16:colId xmlns:a16="http://schemas.microsoft.com/office/drawing/2014/main" val="20002"/>
                    </a:ext>
                  </a:extLst>
                </a:gridCol>
                <a:gridCol w="838225">
                  <a:extLst>
                    <a:ext uri="{9D8B030D-6E8A-4147-A177-3AD203B41FA5}">
                      <a16:colId xmlns:a16="http://schemas.microsoft.com/office/drawing/2014/main" val="20003"/>
                    </a:ext>
                  </a:extLst>
                </a:gridCol>
                <a:gridCol w="838225">
                  <a:extLst>
                    <a:ext uri="{9D8B030D-6E8A-4147-A177-3AD203B41FA5}">
                      <a16:colId xmlns:a16="http://schemas.microsoft.com/office/drawing/2014/main" val="20004"/>
                    </a:ext>
                  </a:extLst>
                </a:gridCol>
                <a:gridCol w="1763627">
                  <a:extLst>
                    <a:ext uri="{9D8B030D-6E8A-4147-A177-3AD203B41FA5}">
                      <a16:colId xmlns:a16="http://schemas.microsoft.com/office/drawing/2014/main" val="20005"/>
                    </a:ext>
                  </a:extLst>
                </a:gridCol>
                <a:gridCol w="1763627">
                  <a:extLst>
                    <a:ext uri="{9D8B030D-6E8A-4147-A177-3AD203B41FA5}">
                      <a16:colId xmlns:a16="http://schemas.microsoft.com/office/drawing/2014/main" val="20006"/>
                    </a:ext>
                  </a:extLst>
                </a:gridCol>
                <a:gridCol w="1441748">
                  <a:extLst>
                    <a:ext uri="{9D8B030D-6E8A-4147-A177-3AD203B41FA5}">
                      <a16:colId xmlns:a16="http://schemas.microsoft.com/office/drawing/2014/main" val="20007"/>
                    </a:ext>
                  </a:extLst>
                </a:gridCol>
                <a:gridCol w="1441748">
                  <a:extLst>
                    <a:ext uri="{9D8B030D-6E8A-4147-A177-3AD203B41FA5}">
                      <a16:colId xmlns:a16="http://schemas.microsoft.com/office/drawing/2014/main" val="20008"/>
                    </a:ext>
                  </a:extLst>
                </a:gridCol>
                <a:gridCol w="744345">
                  <a:extLst>
                    <a:ext uri="{9D8B030D-6E8A-4147-A177-3AD203B41FA5}">
                      <a16:colId xmlns:a16="http://schemas.microsoft.com/office/drawing/2014/main" val="20009"/>
                    </a:ext>
                  </a:extLst>
                </a:gridCol>
                <a:gridCol w="362113">
                  <a:extLst>
                    <a:ext uri="{9D8B030D-6E8A-4147-A177-3AD203B41FA5}">
                      <a16:colId xmlns:a16="http://schemas.microsoft.com/office/drawing/2014/main" val="20010"/>
                    </a:ext>
                  </a:extLst>
                </a:gridCol>
                <a:gridCol w="362113">
                  <a:extLst>
                    <a:ext uri="{9D8B030D-6E8A-4147-A177-3AD203B41FA5}">
                      <a16:colId xmlns:a16="http://schemas.microsoft.com/office/drawing/2014/main" val="20011"/>
                    </a:ext>
                  </a:extLst>
                </a:gridCol>
                <a:gridCol w="362113">
                  <a:extLst>
                    <a:ext uri="{9D8B030D-6E8A-4147-A177-3AD203B41FA5}">
                      <a16:colId xmlns:a16="http://schemas.microsoft.com/office/drawing/2014/main" val="20012"/>
                    </a:ext>
                  </a:extLst>
                </a:gridCol>
              </a:tblGrid>
              <a:tr h="585924">
                <a:tc rowSpan="7">
                  <a:txBody>
                    <a:bodyPr/>
                    <a:lstStyle/>
                    <a:p>
                      <a:pPr algn="ctr" fontAlgn="ctr"/>
                      <a:r>
                        <a:rPr lang="en-US" altLang="zh-CN" sz="1000" b="1" u="none" strike="noStrike" dirty="0">
                          <a:effectLst/>
                        </a:rPr>
                        <a:t>3</a:t>
                      </a:r>
                      <a:r>
                        <a:rPr lang="zh-CN" altLang="en-US" sz="1000" b="1" u="none" strike="noStrike" dirty="0">
                          <a:effectLst/>
                        </a:rPr>
                        <a:t>群组</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rowSpan="3">
                  <a:txBody>
                    <a:bodyPr/>
                    <a:lstStyle/>
                    <a:p>
                      <a:pPr algn="ctr" fontAlgn="ctr"/>
                      <a:r>
                        <a:rPr lang="en-US" altLang="zh-CN" sz="1000" b="1" u="none" strike="noStrike">
                          <a:effectLst/>
                        </a:rPr>
                        <a:t>3.1 </a:t>
                      </a:r>
                      <a:r>
                        <a:rPr lang="zh-CN" altLang="en-US" sz="1000" b="1" u="none" strike="noStrike">
                          <a:effectLst/>
                        </a:rPr>
                        <a:t>查看已加入群组</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3.1.1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已加入群组显示</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已加入超过一个群组</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正确显示已加入的群组</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0"/>
                  </a:ext>
                </a:extLst>
              </a:tr>
              <a:tr h="862965">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3.1.2</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群组点击有效性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已加入超过一个群组；群组显示有效</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成功进入群组控制界面</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1"/>
                  </a:ext>
                </a:extLst>
              </a:tr>
              <a:tr h="874710">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3.1.3</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发起人</a:t>
                      </a:r>
                      <a:r>
                        <a:rPr lang="en-US" altLang="zh-CN" sz="1000" b="1" u="none" strike="noStrike">
                          <a:effectLst/>
                        </a:rPr>
                        <a:t>/</a:t>
                      </a:r>
                      <a:r>
                        <a:rPr lang="zh-CN" altLang="en-US" sz="1000" b="1" u="none" strike="noStrike">
                          <a:effectLst/>
                        </a:rPr>
                        <a:t>邀请人区分</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已加入超过一个群组；群组显示有效</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发起人拥有解散群组功能</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a:effectLst/>
                          <a:sym typeface="+mn-ea"/>
                        </a:rPr>
                        <a:t>√</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2"/>
                  </a:ext>
                </a:extLst>
              </a:tr>
              <a:tr h="585924">
                <a:tc vMerge="1">
                  <a:txBody>
                    <a:bodyPr/>
                    <a:lstStyle/>
                    <a:p>
                      <a:endParaRPr lang="zh-CN"/>
                    </a:p>
                  </a:txBody>
                  <a:tcPr/>
                </a:tc>
                <a:tc>
                  <a:txBody>
                    <a:bodyPr/>
                    <a:lstStyle/>
                    <a:p>
                      <a:pPr algn="ctr" fontAlgn="ctr"/>
                      <a:r>
                        <a:rPr lang="en-US" altLang="zh-CN" sz="1000" b="1" u="none" strike="noStrike">
                          <a:effectLst/>
                        </a:rPr>
                        <a:t>3.2 </a:t>
                      </a:r>
                      <a:r>
                        <a:rPr lang="zh-CN" altLang="en-US" sz="1000" b="1" u="none" strike="noStrike">
                          <a:effectLst/>
                        </a:rPr>
                        <a:t>解散</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3.2.1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数据有效性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发起人权限</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成功解散群组</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a:effectLst/>
                          <a:sym typeface="+mn-ea"/>
                        </a:rPr>
                        <a:t>√</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3"/>
                  </a:ext>
                </a:extLst>
              </a:tr>
              <a:tr h="585924">
                <a:tc vMerge="1">
                  <a:txBody>
                    <a:bodyPr/>
                    <a:lstStyle/>
                    <a:p>
                      <a:endParaRPr lang="zh-CN"/>
                    </a:p>
                  </a:txBody>
                  <a:tcPr/>
                </a:tc>
                <a:tc rowSpan="3">
                  <a:txBody>
                    <a:bodyPr/>
                    <a:lstStyle/>
                    <a:p>
                      <a:pPr algn="ctr" fontAlgn="ctr"/>
                      <a:r>
                        <a:rPr lang="en-US" altLang="zh-CN" sz="1000" b="1" u="none" strike="noStrike">
                          <a:effectLst/>
                        </a:rPr>
                        <a:t>3.3 </a:t>
                      </a:r>
                      <a:r>
                        <a:rPr lang="zh-CN" altLang="en-US" sz="1000" b="1" u="none" strike="noStrike">
                          <a:effectLst/>
                        </a:rPr>
                        <a:t>评价</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3.3.1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评价输入有效性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发起人解散群组</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边界值分析法</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长度巨大的字符串</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长度超过</a:t>
                      </a:r>
                      <a:r>
                        <a:rPr lang="en-US" altLang="zh-CN" sz="1000" b="1" u="none" strike="noStrike">
                          <a:effectLst/>
                        </a:rPr>
                        <a:t>1000</a:t>
                      </a:r>
                      <a:r>
                        <a:rPr lang="zh-CN" altLang="en-US" sz="1000" b="1" u="none" strike="noStrike">
                          <a:effectLst/>
                        </a:rPr>
                        <a:t>的字符串</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只容纳了限定的字符串</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en-US" altLang="zh-CN" sz="1000" b="1" u="none" strike="noStrike">
                          <a:effectLst/>
                        </a:rPr>
                        <a:t>×</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r>
                        <a:rPr lang="zh-CN" altLang="en-US" sz="1000" b="1" u="none" strike="noStrike">
                          <a:effectLst/>
                        </a:rPr>
                        <a:t>未开发</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4"/>
                  </a:ext>
                </a:extLst>
              </a:tr>
              <a:tr h="585924">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3.3.2</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评价输入有效性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发起人解散群组</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错误推测法</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各种字符类型混合的字符串</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en-US" sz="1000" b="1" u="none" strike="noStrike">
                          <a:effectLst/>
                        </a:rPr>
                        <a:t>emoji</a:t>
                      </a:r>
                      <a:r>
                        <a:rPr lang="zh-CN" altLang="en-US" sz="1000" b="1" u="none" strike="noStrike">
                          <a:effectLst/>
                        </a:rPr>
                        <a:t>表情、符号、英文字母</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容纳了</a:t>
                      </a:r>
                      <a:r>
                        <a:rPr lang="en-US" altLang="zh-CN" sz="1000" b="1" u="none" strike="noStrike">
                          <a:effectLst/>
                        </a:rPr>
                        <a:t>emoji</a:t>
                      </a:r>
                      <a:r>
                        <a:rPr lang="zh-CN" altLang="en-US" sz="1000" b="1" u="none" strike="noStrike">
                          <a:effectLst/>
                        </a:rPr>
                        <a:t>表情、符号、英文字母</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en-US" altLang="zh-CN" sz="1000" b="1" u="none" strike="noStrike">
                          <a:effectLst/>
                        </a:rPr>
                        <a:t>×</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r>
                        <a:rPr lang="zh-CN" altLang="en-US" sz="1000" b="1" u="none" strike="noStrike">
                          <a:effectLst/>
                        </a:rPr>
                        <a:t>未开发</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5"/>
                  </a:ext>
                </a:extLst>
              </a:tr>
              <a:tr h="585924">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3.3.3</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评价反馈</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成功评价</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评价录入用户数据库</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en-US" altLang="zh-CN" sz="1000" b="1" u="none" strike="noStrike">
                          <a:effectLst/>
                        </a:rPr>
                        <a:t>×</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r>
                        <a:rPr lang="zh-CN" altLang="en-US" sz="1000" b="1" u="none" strike="noStrike">
                          <a:effectLst/>
                        </a:rPr>
                        <a:t>未开发</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dirty="0">
                          <a:effectLst/>
                        </a:rPr>
                        <a:t>周南</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6"/>
                  </a:ext>
                </a:extLst>
              </a:tr>
            </a:tbl>
          </a:graphicData>
        </a:graphic>
      </p:graphicFrame>
      <p:graphicFrame>
        <p:nvGraphicFramePr>
          <p:cNvPr id="3" name="表格 2"/>
          <p:cNvGraphicFramePr>
            <a:graphicFrameLocks noGrp="1"/>
          </p:cNvGraphicFramePr>
          <p:nvPr/>
        </p:nvGraphicFramePr>
        <p:xfrm>
          <a:off x="468086" y="1052186"/>
          <a:ext cx="11386457" cy="821972"/>
        </p:xfrm>
        <a:graphic>
          <a:graphicData uri="http://schemas.openxmlformats.org/drawingml/2006/table">
            <a:tbl>
              <a:tblPr>
                <a:tableStyleId>{5C22544A-7EE6-4342-B048-85BDC9FD1C3A}</a:tableStyleId>
              </a:tblPr>
              <a:tblGrid>
                <a:gridCol w="469406">
                  <a:extLst>
                    <a:ext uri="{9D8B030D-6E8A-4147-A177-3AD203B41FA5}">
                      <a16:colId xmlns:a16="http://schemas.microsoft.com/office/drawing/2014/main" val="20000"/>
                    </a:ext>
                  </a:extLst>
                </a:gridCol>
                <a:gridCol w="469406">
                  <a:extLst>
                    <a:ext uri="{9D8B030D-6E8A-4147-A177-3AD203B41FA5}">
                      <a16:colId xmlns:a16="http://schemas.microsoft.com/office/drawing/2014/main" val="20001"/>
                    </a:ext>
                  </a:extLst>
                </a:gridCol>
                <a:gridCol w="529759">
                  <a:extLst>
                    <a:ext uri="{9D8B030D-6E8A-4147-A177-3AD203B41FA5}">
                      <a16:colId xmlns:a16="http://schemas.microsoft.com/office/drawing/2014/main" val="20002"/>
                    </a:ext>
                  </a:extLst>
                </a:gridCol>
                <a:gridCol w="838225">
                  <a:extLst>
                    <a:ext uri="{9D8B030D-6E8A-4147-A177-3AD203B41FA5}">
                      <a16:colId xmlns:a16="http://schemas.microsoft.com/office/drawing/2014/main" val="20003"/>
                    </a:ext>
                  </a:extLst>
                </a:gridCol>
                <a:gridCol w="838225">
                  <a:extLst>
                    <a:ext uri="{9D8B030D-6E8A-4147-A177-3AD203B41FA5}">
                      <a16:colId xmlns:a16="http://schemas.microsoft.com/office/drawing/2014/main" val="20004"/>
                    </a:ext>
                  </a:extLst>
                </a:gridCol>
                <a:gridCol w="1763627">
                  <a:extLst>
                    <a:ext uri="{9D8B030D-6E8A-4147-A177-3AD203B41FA5}">
                      <a16:colId xmlns:a16="http://schemas.microsoft.com/office/drawing/2014/main" val="20005"/>
                    </a:ext>
                  </a:extLst>
                </a:gridCol>
                <a:gridCol w="1763627">
                  <a:extLst>
                    <a:ext uri="{9D8B030D-6E8A-4147-A177-3AD203B41FA5}">
                      <a16:colId xmlns:a16="http://schemas.microsoft.com/office/drawing/2014/main" val="20006"/>
                    </a:ext>
                  </a:extLst>
                </a:gridCol>
                <a:gridCol w="1441749">
                  <a:extLst>
                    <a:ext uri="{9D8B030D-6E8A-4147-A177-3AD203B41FA5}">
                      <a16:colId xmlns:a16="http://schemas.microsoft.com/office/drawing/2014/main" val="20007"/>
                    </a:ext>
                  </a:extLst>
                </a:gridCol>
                <a:gridCol w="1441749">
                  <a:extLst>
                    <a:ext uri="{9D8B030D-6E8A-4147-A177-3AD203B41FA5}">
                      <a16:colId xmlns:a16="http://schemas.microsoft.com/office/drawing/2014/main" val="20008"/>
                    </a:ext>
                  </a:extLst>
                </a:gridCol>
                <a:gridCol w="744345">
                  <a:extLst>
                    <a:ext uri="{9D8B030D-6E8A-4147-A177-3AD203B41FA5}">
                      <a16:colId xmlns:a16="http://schemas.microsoft.com/office/drawing/2014/main" val="20009"/>
                    </a:ext>
                  </a:extLst>
                </a:gridCol>
                <a:gridCol w="362113">
                  <a:extLst>
                    <a:ext uri="{9D8B030D-6E8A-4147-A177-3AD203B41FA5}">
                      <a16:colId xmlns:a16="http://schemas.microsoft.com/office/drawing/2014/main" val="20010"/>
                    </a:ext>
                  </a:extLst>
                </a:gridCol>
                <a:gridCol w="362113">
                  <a:extLst>
                    <a:ext uri="{9D8B030D-6E8A-4147-A177-3AD203B41FA5}">
                      <a16:colId xmlns:a16="http://schemas.microsoft.com/office/drawing/2014/main" val="20011"/>
                    </a:ext>
                  </a:extLst>
                </a:gridCol>
                <a:gridCol w="362113">
                  <a:extLst>
                    <a:ext uri="{9D8B030D-6E8A-4147-A177-3AD203B41FA5}">
                      <a16:colId xmlns:a16="http://schemas.microsoft.com/office/drawing/2014/main" val="20012"/>
                    </a:ext>
                  </a:extLst>
                </a:gridCol>
              </a:tblGrid>
              <a:tr h="821972">
                <a:tc>
                  <a:txBody>
                    <a:bodyPr/>
                    <a:lstStyle/>
                    <a:p>
                      <a:pPr algn="ctr" fontAlgn="ctr"/>
                      <a:r>
                        <a:rPr lang="zh-CN" altLang="en-US" sz="1000" b="1" u="none" strike="noStrike" dirty="0">
                          <a:effectLst/>
                        </a:rPr>
                        <a:t>系统模块</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功能点</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用例编号</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用例说明</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前置条件</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方法</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数据</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输入</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预期结果</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测试结果</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失败原因</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测试者</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审查者</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extLst>
                  <a:ext uri="{0D108BD9-81ED-4DB2-BD59-A6C34878D82A}">
                    <a16:rowId xmlns:a16="http://schemas.microsoft.com/office/drawing/2014/main" val="10000"/>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01</a:t>
            </a:r>
            <a:endParaRPr lang="zh-CN" altLang="en-US" sz="4000" u="sng" dirty="0">
              <a:solidFill>
                <a:srgbClr val="1A9895"/>
              </a:solidFill>
            </a:endParaRPr>
          </a:p>
        </p:txBody>
      </p:sp>
      <p:sp>
        <p:nvSpPr>
          <p:cNvPr id="3" name="矩形 2"/>
          <p:cNvSpPr/>
          <p:nvPr/>
        </p:nvSpPr>
        <p:spPr>
          <a:xfrm>
            <a:off x="1651000" y="433700"/>
            <a:ext cx="4692650" cy="706755"/>
          </a:xfrm>
          <a:prstGeom prst="rect">
            <a:avLst/>
          </a:prstGeom>
        </p:spPr>
        <p:txBody>
          <a:bodyPr wrap="square">
            <a:spAutoFit/>
          </a:bodyPr>
          <a:lstStyle/>
          <a:p>
            <a:r>
              <a:rPr lang="en-US" altLang="zh-CN" sz="2000" dirty="0"/>
              <a:t>Part One</a:t>
            </a:r>
          </a:p>
          <a:p>
            <a:r>
              <a:rPr lang="zh-CN" altLang="en-US" sz="2000" dirty="0"/>
              <a:t>项目进度表及实现情况</a:t>
            </a:r>
          </a:p>
        </p:txBody>
      </p:sp>
      <p:sp>
        <p:nvSpPr>
          <p:cNvPr id="4" name="文本框 3"/>
          <p:cNvSpPr txBox="1"/>
          <p:nvPr/>
        </p:nvSpPr>
        <p:spPr>
          <a:xfrm>
            <a:off x="785794" y="1711569"/>
            <a:ext cx="7584831" cy="523220"/>
          </a:xfrm>
          <a:prstGeom prst="rect">
            <a:avLst/>
          </a:prstGeom>
          <a:noFill/>
        </p:spPr>
        <p:txBody>
          <a:bodyPr wrap="square" rtlCol="0">
            <a:spAutoFit/>
          </a:bodyPr>
          <a:lstStyle/>
          <a:p>
            <a:r>
              <a:rPr lang="zh-CN" altLang="en-US" sz="2800" b="1" dirty="0"/>
              <a:t>项目实现情况</a:t>
            </a:r>
          </a:p>
        </p:txBody>
      </p:sp>
      <p:sp>
        <p:nvSpPr>
          <p:cNvPr id="6" name="文本框 5"/>
          <p:cNvSpPr txBox="1"/>
          <p:nvPr/>
        </p:nvSpPr>
        <p:spPr>
          <a:xfrm>
            <a:off x="783840" y="2805903"/>
            <a:ext cx="8124092" cy="1477328"/>
          </a:xfrm>
          <a:prstGeom prst="rect">
            <a:avLst/>
          </a:prstGeom>
          <a:noFill/>
        </p:spPr>
        <p:txBody>
          <a:bodyPr wrap="square" rtlCol="0">
            <a:spAutoFit/>
          </a:bodyPr>
          <a:lstStyle/>
          <a:p>
            <a:r>
              <a:rPr lang="en-US" altLang="zh-CN" dirty="0"/>
              <a:t>	</a:t>
            </a:r>
            <a:r>
              <a:rPr lang="zh-CN" altLang="en-US" dirty="0"/>
              <a:t>截至</a:t>
            </a:r>
            <a:r>
              <a:rPr lang="en-US" altLang="zh-CN" dirty="0"/>
              <a:t>6</a:t>
            </a:r>
            <a:r>
              <a:rPr lang="zh-CN" altLang="en-US" dirty="0"/>
              <a:t>月</a:t>
            </a:r>
            <a:r>
              <a:rPr lang="en-US" altLang="zh-CN" dirty="0"/>
              <a:t>16</a:t>
            </a:r>
            <a:r>
              <a:rPr lang="zh-CN" altLang="en-US" dirty="0"/>
              <a:t>日为止，我们</a:t>
            </a:r>
            <a:r>
              <a:rPr lang="en-US" altLang="zh-CN" dirty="0"/>
              <a:t>G06</a:t>
            </a:r>
            <a:r>
              <a:rPr lang="zh-CN" altLang="en-US" dirty="0"/>
              <a:t>已按照如上的既定时间计划执行了各类活动，编写完毕了包括项目计划等文档、演示</a:t>
            </a:r>
            <a:r>
              <a:rPr lang="en-US" altLang="zh-CN" dirty="0"/>
              <a:t>PPT</a:t>
            </a:r>
            <a:r>
              <a:rPr lang="zh-CN" altLang="en-US" dirty="0"/>
              <a:t>在内的各类开发文档，并通过代码编写得到了一个已经能够运行且基本符合用户黄同学需求的微信小程序</a:t>
            </a:r>
            <a:r>
              <a:rPr lang="en-US" altLang="zh-CN" dirty="0"/>
              <a:t>——</a:t>
            </a:r>
            <a:r>
              <a:rPr lang="zh-CN" altLang="en-US" dirty="0"/>
              <a:t>球约（</a:t>
            </a:r>
            <a:r>
              <a:rPr lang="en-US" altLang="zh-CN" dirty="0" err="1"/>
              <a:t>BallDate</a:t>
            </a:r>
            <a:r>
              <a:rPr lang="zh-CN" altLang="en-US" dirty="0"/>
              <a:t>）。</a:t>
            </a:r>
            <a:endParaRPr lang="en-US" altLang="zh-CN" dirty="0"/>
          </a:p>
          <a:p>
            <a:r>
              <a:rPr lang="en-US" altLang="zh-CN" dirty="0"/>
              <a:t>	</a:t>
            </a:r>
            <a:r>
              <a:rPr lang="zh-CN" altLang="en-US" dirty="0"/>
              <a:t>所以小组项目实现情况还算优良</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9" name="矩形 8"/>
          <p:cNvSpPr/>
          <p:nvPr/>
        </p:nvSpPr>
        <p:spPr>
          <a:xfrm>
            <a:off x="1651000" y="433700"/>
            <a:ext cx="4692650" cy="706755"/>
          </a:xfrm>
          <a:prstGeom prst="rect">
            <a:avLst/>
          </a:prstGeom>
        </p:spPr>
        <p:txBody>
          <a:bodyPr wrap="square">
            <a:spAutoFit/>
          </a:bodyPr>
          <a:lstStyle/>
          <a:p>
            <a:r>
              <a:rPr lang="en-US" altLang="zh-CN" sz="2000" dirty="0"/>
              <a:t>Part Three-02</a:t>
            </a:r>
          </a:p>
          <a:p>
            <a:r>
              <a:rPr lang="zh-CN" altLang="en-US" sz="2000" dirty="0"/>
              <a:t>单元测试及结果</a:t>
            </a:r>
          </a:p>
        </p:txBody>
      </p:sp>
      <p:graphicFrame>
        <p:nvGraphicFramePr>
          <p:cNvPr id="3" name="表格 2"/>
          <p:cNvGraphicFramePr>
            <a:graphicFrameLocks noGrp="1"/>
          </p:cNvGraphicFramePr>
          <p:nvPr/>
        </p:nvGraphicFramePr>
        <p:xfrm>
          <a:off x="522511" y="2035628"/>
          <a:ext cx="11190517" cy="4267200"/>
        </p:xfrm>
        <a:graphic>
          <a:graphicData uri="http://schemas.openxmlformats.org/drawingml/2006/table">
            <a:tbl>
              <a:tblPr>
                <a:tableStyleId>{5C22544A-7EE6-4342-B048-85BDC9FD1C3A}</a:tableStyleId>
              </a:tblPr>
              <a:tblGrid>
                <a:gridCol w="461328">
                  <a:extLst>
                    <a:ext uri="{9D8B030D-6E8A-4147-A177-3AD203B41FA5}">
                      <a16:colId xmlns:a16="http://schemas.microsoft.com/office/drawing/2014/main" val="20000"/>
                    </a:ext>
                  </a:extLst>
                </a:gridCol>
                <a:gridCol w="461328">
                  <a:extLst>
                    <a:ext uri="{9D8B030D-6E8A-4147-A177-3AD203B41FA5}">
                      <a16:colId xmlns:a16="http://schemas.microsoft.com/office/drawing/2014/main" val="20001"/>
                    </a:ext>
                  </a:extLst>
                </a:gridCol>
                <a:gridCol w="520643">
                  <a:extLst>
                    <a:ext uri="{9D8B030D-6E8A-4147-A177-3AD203B41FA5}">
                      <a16:colId xmlns:a16="http://schemas.microsoft.com/office/drawing/2014/main" val="20002"/>
                    </a:ext>
                  </a:extLst>
                </a:gridCol>
                <a:gridCol w="823801">
                  <a:extLst>
                    <a:ext uri="{9D8B030D-6E8A-4147-A177-3AD203B41FA5}">
                      <a16:colId xmlns:a16="http://schemas.microsoft.com/office/drawing/2014/main" val="20003"/>
                    </a:ext>
                  </a:extLst>
                </a:gridCol>
                <a:gridCol w="823801">
                  <a:extLst>
                    <a:ext uri="{9D8B030D-6E8A-4147-A177-3AD203B41FA5}">
                      <a16:colId xmlns:a16="http://schemas.microsoft.com/office/drawing/2014/main" val="20004"/>
                    </a:ext>
                  </a:extLst>
                </a:gridCol>
                <a:gridCol w="1733278">
                  <a:extLst>
                    <a:ext uri="{9D8B030D-6E8A-4147-A177-3AD203B41FA5}">
                      <a16:colId xmlns:a16="http://schemas.microsoft.com/office/drawing/2014/main" val="20005"/>
                    </a:ext>
                  </a:extLst>
                </a:gridCol>
                <a:gridCol w="1733278">
                  <a:extLst>
                    <a:ext uri="{9D8B030D-6E8A-4147-A177-3AD203B41FA5}">
                      <a16:colId xmlns:a16="http://schemas.microsoft.com/office/drawing/2014/main" val="20006"/>
                    </a:ext>
                  </a:extLst>
                </a:gridCol>
                <a:gridCol w="1416939">
                  <a:extLst>
                    <a:ext uri="{9D8B030D-6E8A-4147-A177-3AD203B41FA5}">
                      <a16:colId xmlns:a16="http://schemas.microsoft.com/office/drawing/2014/main" val="20007"/>
                    </a:ext>
                  </a:extLst>
                </a:gridCol>
                <a:gridCol w="1416939">
                  <a:extLst>
                    <a:ext uri="{9D8B030D-6E8A-4147-A177-3AD203B41FA5}">
                      <a16:colId xmlns:a16="http://schemas.microsoft.com/office/drawing/2014/main" val="20008"/>
                    </a:ext>
                  </a:extLst>
                </a:gridCol>
                <a:gridCol w="731536">
                  <a:extLst>
                    <a:ext uri="{9D8B030D-6E8A-4147-A177-3AD203B41FA5}">
                      <a16:colId xmlns:a16="http://schemas.microsoft.com/office/drawing/2014/main" val="20009"/>
                    </a:ext>
                  </a:extLst>
                </a:gridCol>
                <a:gridCol w="355882">
                  <a:extLst>
                    <a:ext uri="{9D8B030D-6E8A-4147-A177-3AD203B41FA5}">
                      <a16:colId xmlns:a16="http://schemas.microsoft.com/office/drawing/2014/main" val="20010"/>
                    </a:ext>
                  </a:extLst>
                </a:gridCol>
                <a:gridCol w="355882">
                  <a:extLst>
                    <a:ext uri="{9D8B030D-6E8A-4147-A177-3AD203B41FA5}">
                      <a16:colId xmlns:a16="http://schemas.microsoft.com/office/drawing/2014/main" val="20011"/>
                    </a:ext>
                  </a:extLst>
                </a:gridCol>
                <a:gridCol w="355882">
                  <a:extLst>
                    <a:ext uri="{9D8B030D-6E8A-4147-A177-3AD203B41FA5}">
                      <a16:colId xmlns:a16="http://schemas.microsoft.com/office/drawing/2014/main" val="20012"/>
                    </a:ext>
                  </a:extLst>
                </a:gridCol>
              </a:tblGrid>
              <a:tr h="849899">
                <a:tc rowSpan="5">
                  <a:txBody>
                    <a:bodyPr/>
                    <a:lstStyle/>
                    <a:p>
                      <a:pPr algn="ctr" fontAlgn="ctr"/>
                      <a:r>
                        <a:rPr lang="zh-CN" altLang="en-US" sz="1000" b="1" u="none" strike="noStrike">
                          <a:effectLst/>
                        </a:rPr>
                        <a:t>                             </a:t>
                      </a:r>
                      <a:r>
                        <a:rPr lang="en-US" altLang="zh-CN" sz="1000" b="1" u="none" strike="noStrike">
                          <a:effectLst/>
                        </a:rPr>
                        <a:t>4</a:t>
                      </a:r>
                      <a:r>
                        <a:rPr lang="zh-CN" altLang="en-US" sz="1000" b="1" u="none" strike="noStrike">
                          <a:effectLst/>
                        </a:rPr>
                        <a:t>我的</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rowSpan="2">
                  <a:txBody>
                    <a:bodyPr/>
                    <a:lstStyle/>
                    <a:p>
                      <a:pPr algn="ctr" fontAlgn="ctr"/>
                      <a:r>
                        <a:rPr lang="en-US" altLang="zh-CN" sz="1000" b="1" u="none" strike="noStrike">
                          <a:effectLst/>
                        </a:rPr>
                        <a:t>4.1</a:t>
                      </a:r>
                      <a:r>
                        <a:rPr lang="zh-CN" altLang="en-US" sz="1000" b="1" u="none" strike="noStrike">
                          <a:effectLst/>
                        </a:rPr>
                        <a:t>修改个人信息</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4.1.1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身高输入有效性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边界值分析法</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不实际的正整数</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r" fontAlgn="t"/>
                      <a:r>
                        <a:rPr lang="en-US" altLang="zh-CN" sz="1000" b="1" u="none" strike="noStrike">
                          <a:effectLst/>
                        </a:rPr>
                        <a:t>300</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录入失败</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en-US" altLang="zh-CN" sz="1000" b="1" u="none" strike="noStrike">
                          <a:effectLst/>
                        </a:rPr>
                        <a:t>×</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r>
                        <a:rPr lang="zh-CN" altLang="en-US" sz="1000" b="1" u="none" strike="noStrike">
                          <a:effectLst/>
                        </a:rPr>
                        <a:t>没有合理推测边界值</a:t>
                      </a: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0"/>
                  </a:ext>
                </a:extLst>
              </a:tr>
              <a:tr h="849899">
                <a:tc vMerge="1">
                  <a:txBody>
                    <a:bodyPr/>
                    <a:lstStyle/>
                    <a:p>
                      <a:endParaRPr lang="zh-CN"/>
                    </a:p>
                  </a:txBody>
                  <a:tcPr/>
                </a:tc>
                <a:tc vMerge="1">
                  <a:txBody>
                    <a:bodyPr/>
                    <a:lstStyle/>
                    <a:p>
                      <a:endParaRPr lang="zh-CN"/>
                    </a:p>
                  </a:txBody>
                  <a:tcPr/>
                </a:tc>
                <a:tc>
                  <a:txBody>
                    <a:bodyPr/>
                    <a:lstStyle/>
                    <a:p>
                      <a:pPr algn="ctr" fontAlgn="ctr"/>
                      <a:r>
                        <a:rPr lang="en-US" altLang="zh-CN" sz="1000" b="1" u="none" strike="noStrike">
                          <a:effectLst/>
                        </a:rPr>
                        <a:t>4.1.2</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身高输入有效性</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错误推测法</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负数</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r" fontAlgn="t"/>
                      <a:r>
                        <a:rPr lang="en-US" altLang="zh-CN" sz="1000" b="1" u="none" strike="noStrike">
                          <a:effectLst/>
                        </a:rPr>
                        <a:t>-1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录入失败</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en-US" altLang="zh-CN" sz="1000" b="1" u="none" strike="noStrike">
                          <a:effectLst/>
                        </a:rPr>
                        <a:t>×</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r>
                        <a:rPr lang="zh-CN" altLang="en-US" sz="1000" b="1">
                          <a:effectLst/>
                          <a:sym typeface="+mn-ea"/>
                        </a:rPr>
                        <a:t>没有合理推测边界值</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1"/>
                  </a:ext>
                </a:extLst>
              </a:tr>
              <a:tr h="885311">
                <a:tc vMerge="1">
                  <a:txBody>
                    <a:bodyPr/>
                    <a:lstStyle/>
                    <a:p>
                      <a:endParaRPr lang="zh-CN"/>
                    </a:p>
                  </a:txBody>
                  <a:tcPr/>
                </a:tc>
                <a:tc>
                  <a:txBody>
                    <a:bodyPr/>
                    <a:lstStyle/>
                    <a:p>
                      <a:pPr algn="ctr" fontAlgn="ctr"/>
                      <a:r>
                        <a:rPr lang="en-US" altLang="zh-CN" sz="1000" b="1" u="none" strike="noStrike">
                          <a:effectLst/>
                        </a:rPr>
                        <a:t>4.2</a:t>
                      </a:r>
                      <a:r>
                        <a:rPr lang="zh-CN" altLang="en-US" sz="1000" b="1" u="none" strike="noStrike">
                          <a:effectLst/>
                        </a:rPr>
                        <a:t>查看我的基本信息</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4.2.1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查看基本信息</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已进入系统</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　</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成功查看基本信息</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zh-CN" altLang="en-US" sz="1000" b="1">
                          <a:effectLst/>
                          <a:sym typeface="+mn-ea"/>
                        </a:rPr>
                        <a:t>√</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r>
                        <a:rPr lang="zh-CN" altLang="en-US" sz="1000" b="1" u="none" strike="noStrike" dirty="0">
                          <a:effectLst/>
                        </a:rPr>
                        <a:t>未开发</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2"/>
                  </a:ext>
                </a:extLst>
              </a:tr>
              <a:tr h="885311">
                <a:tc vMerge="1">
                  <a:txBody>
                    <a:bodyPr/>
                    <a:lstStyle/>
                    <a:p>
                      <a:endParaRPr lang="zh-CN"/>
                    </a:p>
                  </a:txBody>
                  <a:tcPr/>
                </a:tc>
                <a:tc>
                  <a:txBody>
                    <a:bodyPr/>
                    <a:lstStyle/>
                    <a:p>
                      <a:pPr algn="ctr" fontAlgn="ctr"/>
                      <a:r>
                        <a:rPr lang="en-US" altLang="zh-CN" sz="1000" b="1" u="none" strike="noStrike">
                          <a:effectLst/>
                        </a:rPr>
                        <a:t>4.3</a:t>
                      </a:r>
                      <a:r>
                        <a:rPr lang="zh-CN" altLang="en-US" sz="1000" b="1" u="none" strike="noStrike">
                          <a:effectLst/>
                        </a:rPr>
                        <a:t>查看他人评价</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4.3.1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查看他人评价</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已进入系统</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dirty="0">
                          <a:effectLst/>
                        </a:rPr>
                        <a:t>　</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成功查看他人评价</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en-US" altLang="zh-CN" sz="1000" b="1" u="none" strike="noStrike">
                          <a:effectLst/>
                        </a:rPr>
                        <a:t>×</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r>
                        <a:rPr lang="zh-CN" altLang="en-US" sz="1000" b="1" u="none" strike="noStrike">
                          <a:effectLst/>
                        </a:rPr>
                        <a:t>未开发</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a:effectLst/>
                        </a:rPr>
                        <a:t>周南</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3"/>
                  </a:ext>
                </a:extLst>
              </a:tr>
              <a:tr h="796780">
                <a:tc vMerge="1">
                  <a:txBody>
                    <a:bodyPr/>
                    <a:lstStyle/>
                    <a:p>
                      <a:endParaRPr lang="zh-CN"/>
                    </a:p>
                  </a:txBody>
                  <a:tcPr/>
                </a:tc>
                <a:tc>
                  <a:txBody>
                    <a:bodyPr/>
                    <a:lstStyle/>
                    <a:p>
                      <a:pPr algn="ctr" fontAlgn="ctr"/>
                      <a:r>
                        <a:rPr lang="en-US" altLang="zh-CN" sz="1000" b="1" u="none" strike="noStrike">
                          <a:effectLst/>
                        </a:rPr>
                        <a:t>4.3</a:t>
                      </a:r>
                      <a:r>
                        <a:rPr lang="zh-CN" altLang="en-US" sz="1000" b="1" u="none" strike="noStrike">
                          <a:effectLst/>
                        </a:rPr>
                        <a:t>查看标签</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en-US" altLang="zh-CN" sz="1000" b="1" u="none" strike="noStrike">
                          <a:effectLst/>
                        </a:rPr>
                        <a:t>4.3.1</a:t>
                      </a:r>
                      <a:endParaRPr lang="en-US" altLang="zh-CN"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t"/>
                      <a:r>
                        <a:rPr lang="zh-CN" altLang="en-US" sz="1000" b="1" u="none" strike="noStrike">
                          <a:effectLst/>
                        </a:rPr>
                        <a:t>查看标签</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已进入系统</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l" fontAlgn="t"/>
                      <a:r>
                        <a:rPr lang="zh-CN" altLang="en-US" sz="1000" b="1" u="none" strike="noStrike">
                          <a:effectLst/>
                        </a:rPr>
                        <a:t>成功查看标签</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tc>
                <a:tc>
                  <a:txBody>
                    <a:bodyPr/>
                    <a:lstStyle/>
                    <a:p>
                      <a:pPr algn="ctr" fontAlgn="ctr"/>
                      <a:r>
                        <a:rPr lang="en-US" altLang="zh-CN" sz="1000" b="1" u="none" strike="noStrike" dirty="0">
                          <a:effectLst/>
                        </a:rPr>
                        <a:t>×</a:t>
                      </a:r>
                      <a:endParaRPr lang="en-US" altLang="zh-CN"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l" fontAlgn="b"/>
                      <a:r>
                        <a:rPr lang="zh-CN" altLang="en-US" sz="1000" b="1" u="none" strike="noStrike">
                          <a:effectLst/>
                        </a:rPr>
                        <a:t>未开发</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b"/>
                      <a:r>
                        <a:rPr lang="zh-CN" altLang="en-US" sz="1000" b="1" u="none" strike="noStrike">
                          <a:effectLst/>
                        </a:rPr>
                        <a:t>林豪</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b"/>
                </a:tc>
                <a:tc>
                  <a:txBody>
                    <a:bodyPr/>
                    <a:lstStyle/>
                    <a:p>
                      <a:pPr algn="l" fontAlgn="t"/>
                      <a:r>
                        <a:rPr lang="zh-CN" altLang="en-US" sz="1000" b="1" u="none" strike="noStrike" dirty="0">
                          <a:effectLst/>
                        </a:rPr>
                        <a:t>周南</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tc>
                <a:extLst>
                  <a:ext uri="{0D108BD9-81ED-4DB2-BD59-A6C34878D82A}">
                    <a16:rowId xmlns:a16="http://schemas.microsoft.com/office/drawing/2014/main" val="10004"/>
                  </a:ext>
                </a:extLst>
              </a:tr>
            </a:tbl>
          </a:graphicData>
        </a:graphic>
      </p:graphicFrame>
      <p:graphicFrame>
        <p:nvGraphicFramePr>
          <p:cNvPr id="6" name="表格 5"/>
          <p:cNvGraphicFramePr>
            <a:graphicFrameLocks noGrp="1"/>
          </p:cNvGraphicFramePr>
          <p:nvPr/>
        </p:nvGraphicFramePr>
        <p:xfrm>
          <a:off x="468087" y="1237244"/>
          <a:ext cx="11244942" cy="821972"/>
        </p:xfrm>
        <a:graphic>
          <a:graphicData uri="http://schemas.openxmlformats.org/drawingml/2006/table">
            <a:tbl>
              <a:tblPr>
                <a:tableStyleId>{5C22544A-7EE6-4342-B048-85BDC9FD1C3A}</a:tableStyleId>
              </a:tblPr>
              <a:tblGrid>
                <a:gridCol w="463572">
                  <a:extLst>
                    <a:ext uri="{9D8B030D-6E8A-4147-A177-3AD203B41FA5}">
                      <a16:colId xmlns:a16="http://schemas.microsoft.com/office/drawing/2014/main" val="20000"/>
                    </a:ext>
                  </a:extLst>
                </a:gridCol>
                <a:gridCol w="463572">
                  <a:extLst>
                    <a:ext uri="{9D8B030D-6E8A-4147-A177-3AD203B41FA5}">
                      <a16:colId xmlns:a16="http://schemas.microsoft.com/office/drawing/2014/main" val="20001"/>
                    </a:ext>
                  </a:extLst>
                </a:gridCol>
                <a:gridCol w="523175">
                  <a:extLst>
                    <a:ext uri="{9D8B030D-6E8A-4147-A177-3AD203B41FA5}">
                      <a16:colId xmlns:a16="http://schemas.microsoft.com/office/drawing/2014/main" val="20002"/>
                    </a:ext>
                  </a:extLst>
                </a:gridCol>
                <a:gridCol w="827807">
                  <a:extLst>
                    <a:ext uri="{9D8B030D-6E8A-4147-A177-3AD203B41FA5}">
                      <a16:colId xmlns:a16="http://schemas.microsoft.com/office/drawing/2014/main" val="20003"/>
                    </a:ext>
                  </a:extLst>
                </a:gridCol>
                <a:gridCol w="827807">
                  <a:extLst>
                    <a:ext uri="{9D8B030D-6E8A-4147-A177-3AD203B41FA5}">
                      <a16:colId xmlns:a16="http://schemas.microsoft.com/office/drawing/2014/main" val="20004"/>
                    </a:ext>
                  </a:extLst>
                </a:gridCol>
                <a:gridCol w="1741708">
                  <a:extLst>
                    <a:ext uri="{9D8B030D-6E8A-4147-A177-3AD203B41FA5}">
                      <a16:colId xmlns:a16="http://schemas.microsoft.com/office/drawing/2014/main" val="20005"/>
                    </a:ext>
                  </a:extLst>
                </a:gridCol>
                <a:gridCol w="1741708">
                  <a:extLst>
                    <a:ext uri="{9D8B030D-6E8A-4147-A177-3AD203B41FA5}">
                      <a16:colId xmlns:a16="http://schemas.microsoft.com/office/drawing/2014/main" val="20006"/>
                    </a:ext>
                  </a:extLst>
                </a:gridCol>
                <a:gridCol w="1423830">
                  <a:extLst>
                    <a:ext uri="{9D8B030D-6E8A-4147-A177-3AD203B41FA5}">
                      <a16:colId xmlns:a16="http://schemas.microsoft.com/office/drawing/2014/main" val="20007"/>
                    </a:ext>
                  </a:extLst>
                </a:gridCol>
                <a:gridCol w="1423830">
                  <a:extLst>
                    <a:ext uri="{9D8B030D-6E8A-4147-A177-3AD203B41FA5}">
                      <a16:colId xmlns:a16="http://schemas.microsoft.com/office/drawing/2014/main" val="20008"/>
                    </a:ext>
                  </a:extLst>
                </a:gridCol>
                <a:gridCol w="735094">
                  <a:extLst>
                    <a:ext uri="{9D8B030D-6E8A-4147-A177-3AD203B41FA5}">
                      <a16:colId xmlns:a16="http://schemas.microsoft.com/office/drawing/2014/main" val="20009"/>
                    </a:ext>
                  </a:extLst>
                </a:gridCol>
                <a:gridCol w="357613">
                  <a:extLst>
                    <a:ext uri="{9D8B030D-6E8A-4147-A177-3AD203B41FA5}">
                      <a16:colId xmlns:a16="http://schemas.microsoft.com/office/drawing/2014/main" val="20010"/>
                    </a:ext>
                  </a:extLst>
                </a:gridCol>
                <a:gridCol w="357613">
                  <a:extLst>
                    <a:ext uri="{9D8B030D-6E8A-4147-A177-3AD203B41FA5}">
                      <a16:colId xmlns:a16="http://schemas.microsoft.com/office/drawing/2014/main" val="20011"/>
                    </a:ext>
                  </a:extLst>
                </a:gridCol>
                <a:gridCol w="357613">
                  <a:extLst>
                    <a:ext uri="{9D8B030D-6E8A-4147-A177-3AD203B41FA5}">
                      <a16:colId xmlns:a16="http://schemas.microsoft.com/office/drawing/2014/main" val="20012"/>
                    </a:ext>
                  </a:extLst>
                </a:gridCol>
              </a:tblGrid>
              <a:tr h="821972">
                <a:tc>
                  <a:txBody>
                    <a:bodyPr/>
                    <a:lstStyle/>
                    <a:p>
                      <a:pPr algn="ctr" fontAlgn="ctr"/>
                      <a:r>
                        <a:rPr lang="zh-CN" altLang="en-US" sz="1000" b="1" u="none" strike="noStrike" dirty="0">
                          <a:effectLst/>
                        </a:rPr>
                        <a:t>系统模块</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功能点</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用例编号</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用例说明</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前置条件</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方法</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数据</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输入</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预期结果</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测试结果</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失败原因</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a:effectLst/>
                        </a:rPr>
                        <a:t>测试者</a:t>
                      </a:r>
                      <a:endParaRPr lang="zh-CN" altLang="en-US" sz="1000" b="1" i="0" u="none" strike="noStrike">
                        <a:effectLst/>
                        <a:latin typeface="宋体" panose="02010600030101010101" pitchFamily="2" charset="-122"/>
                        <a:ea typeface="宋体" panose="02010600030101010101" pitchFamily="2" charset="-122"/>
                      </a:endParaRPr>
                    </a:p>
                  </a:txBody>
                  <a:tcPr marL="4406" marR="4406" marT="4406" marB="0" anchor="ctr"/>
                </a:tc>
                <a:tc>
                  <a:txBody>
                    <a:bodyPr/>
                    <a:lstStyle/>
                    <a:p>
                      <a:pPr algn="ctr" fontAlgn="ctr"/>
                      <a:r>
                        <a:rPr lang="zh-CN" altLang="en-US" sz="1000" b="1" u="none" strike="noStrike" dirty="0">
                          <a:effectLst/>
                        </a:rPr>
                        <a:t>审查者</a:t>
                      </a:r>
                      <a:endParaRPr lang="zh-CN" altLang="en-US" sz="1000" b="1" i="0" u="none" strike="noStrike" dirty="0">
                        <a:effectLst/>
                        <a:latin typeface="宋体" panose="02010600030101010101" pitchFamily="2" charset="-122"/>
                        <a:ea typeface="宋体" panose="02010600030101010101" pitchFamily="2" charset="-122"/>
                      </a:endParaRPr>
                    </a:p>
                  </a:txBody>
                  <a:tcPr marL="4406" marR="4406" marT="4406" marB="0" anchor="ctr"/>
                </a:tc>
                <a:extLst>
                  <a:ext uri="{0D108BD9-81ED-4DB2-BD59-A6C34878D82A}">
                    <a16:rowId xmlns:a16="http://schemas.microsoft.com/office/drawing/2014/main" val="10000"/>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2584450"/>
          </a:xfrm>
          <a:prstGeom prst="rect">
            <a:avLst/>
          </a:prstGeom>
          <a:noFill/>
        </p:spPr>
        <p:txBody>
          <a:bodyPr wrap="square" rtlCol="0">
            <a:spAutoFit/>
          </a:bodyPr>
          <a:lstStyle/>
          <a:p>
            <a:r>
              <a:rPr lang="en-US" altLang="zh-CN" sz="5400" b="1" dirty="0">
                <a:solidFill>
                  <a:schemeClr val="bg1"/>
                </a:solidFill>
              </a:rPr>
              <a:t>Part 03-3</a:t>
            </a:r>
          </a:p>
          <a:p>
            <a:r>
              <a:rPr lang="zh-CN" altLang="en-US" sz="5400" dirty="0">
                <a:solidFill>
                  <a:schemeClr val="bg1"/>
                </a:solidFill>
              </a:rPr>
              <a:t>集成计划</a:t>
            </a:r>
          </a:p>
          <a:p>
            <a:endParaRPr lang="zh-CN" altLang="en-US" sz="5400" dirty="0">
              <a:solidFill>
                <a:schemeClr val="bg1"/>
              </a:solidFill>
            </a:endParaRP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620484" y="1000112"/>
          <a:ext cx="10537373" cy="5472052"/>
        </p:xfrm>
        <a:graphic>
          <a:graphicData uri="http://schemas.openxmlformats.org/drawingml/2006/table">
            <a:tbl>
              <a:tblPr>
                <a:tableStyleId>{5C22544A-7EE6-4342-B048-85BDC9FD1C3A}</a:tableStyleId>
              </a:tblPr>
              <a:tblGrid>
                <a:gridCol w="415091">
                  <a:extLst>
                    <a:ext uri="{9D8B030D-6E8A-4147-A177-3AD203B41FA5}">
                      <a16:colId xmlns:a16="http://schemas.microsoft.com/office/drawing/2014/main" val="20000"/>
                    </a:ext>
                  </a:extLst>
                </a:gridCol>
                <a:gridCol w="559645">
                  <a:extLst>
                    <a:ext uri="{9D8B030D-6E8A-4147-A177-3AD203B41FA5}">
                      <a16:colId xmlns:a16="http://schemas.microsoft.com/office/drawing/2014/main" val="20001"/>
                    </a:ext>
                  </a:extLst>
                </a:gridCol>
                <a:gridCol w="461715">
                  <a:extLst>
                    <a:ext uri="{9D8B030D-6E8A-4147-A177-3AD203B41FA5}">
                      <a16:colId xmlns:a16="http://schemas.microsoft.com/office/drawing/2014/main" val="20002"/>
                    </a:ext>
                  </a:extLst>
                </a:gridCol>
                <a:gridCol w="826768">
                  <a:extLst>
                    <a:ext uri="{9D8B030D-6E8A-4147-A177-3AD203B41FA5}">
                      <a16:colId xmlns:a16="http://schemas.microsoft.com/office/drawing/2014/main" val="20003"/>
                    </a:ext>
                  </a:extLst>
                </a:gridCol>
                <a:gridCol w="797004">
                  <a:extLst>
                    <a:ext uri="{9D8B030D-6E8A-4147-A177-3AD203B41FA5}">
                      <a16:colId xmlns:a16="http://schemas.microsoft.com/office/drawing/2014/main" val="20004"/>
                    </a:ext>
                  </a:extLst>
                </a:gridCol>
                <a:gridCol w="1940074">
                  <a:extLst>
                    <a:ext uri="{9D8B030D-6E8A-4147-A177-3AD203B41FA5}">
                      <a16:colId xmlns:a16="http://schemas.microsoft.com/office/drawing/2014/main" val="20005"/>
                    </a:ext>
                  </a:extLst>
                </a:gridCol>
                <a:gridCol w="555805">
                  <a:extLst>
                    <a:ext uri="{9D8B030D-6E8A-4147-A177-3AD203B41FA5}">
                      <a16:colId xmlns:a16="http://schemas.microsoft.com/office/drawing/2014/main" val="20006"/>
                    </a:ext>
                  </a:extLst>
                </a:gridCol>
                <a:gridCol w="1310860">
                  <a:extLst>
                    <a:ext uri="{9D8B030D-6E8A-4147-A177-3AD203B41FA5}">
                      <a16:colId xmlns:a16="http://schemas.microsoft.com/office/drawing/2014/main" val="20007"/>
                    </a:ext>
                  </a:extLst>
                </a:gridCol>
                <a:gridCol w="776636">
                  <a:extLst>
                    <a:ext uri="{9D8B030D-6E8A-4147-A177-3AD203B41FA5}">
                      <a16:colId xmlns:a16="http://schemas.microsoft.com/office/drawing/2014/main" val="20008"/>
                    </a:ext>
                  </a:extLst>
                </a:gridCol>
                <a:gridCol w="1274921">
                  <a:extLst>
                    <a:ext uri="{9D8B030D-6E8A-4147-A177-3AD203B41FA5}">
                      <a16:colId xmlns:a16="http://schemas.microsoft.com/office/drawing/2014/main" val="20009"/>
                    </a:ext>
                  </a:extLst>
                </a:gridCol>
                <a:gridCol w="658215">
                  <a:extLst>
                    <a:ext uri="{9D8B030D-6E8A-4147-A177-3AD203B41FA5}">
                      <a16:colId xmlns:a16="http://schemas.microsoft.com/office/drawing/2014/main" val="20010"/>
                    </a:ext>
                  </a:extLst>
                </a:gridCol>
                <a:gridCol w="320213">
                  <a:extLst>
                    <a:ext uri="{9D8B030D-6E8A-4147-A177-3AD203B41FA5}">
                      <a16:colId xmlns:a16="http://schemas.microsoft.com/office/drawing/2014/main" val="20011"/>
                    </a:ext>
                  </a:extLst>
                </a:gridCol>
                <a:gridCol w="320213">
                  <a:extLst>
                    <a:ext uri="{9D8B030D-6E8A-4147-A177-3AD203B41FA5}">
                      <a16:colId xmlns:a16="http://schemas.microsoft.com/office/drawing/2014/main" val="20012"/>
                    </a:ext>
                  </a:extLst>
                </a:gridCol>
                <a:gridCol w="320213">
                  <a:extLst>
                    <a:ext uri="{9D8B030D-6E8A-4147-A177-3AD203B41FA5}">
                      <a16:colId xmlns:a16="http://schemas.microsoft.com/office/drawing/2014/main" val="20013"/>
                    </a:ext>
                  </a:extLst>
                </a:gridCol>
              </a:tblGrid>
              <a:tr h="654876">
                <a:tc gridSpan="14">
                  <a:txBody>
                    <a:bodyPr/>
                    <a:lstStyle/>
                    <a:p>
                      <a:pPr algn="ctr" fontAlgn="ctr"/>
                      <a:r>
                        <a:rPr lang="en-US" sz="1200" b="1" u="none" strike="noStrike" dirty="0">
                          <a:effectLst/>
                        </a:rPr>
                        <a:t>[BALL_DATE]</a:t>
                      </a:r>
                      <a:r>
                        <a:rPr lang="zh-CN" altLang="en-US" sz="1200" b="1" u="none" strike="noStrike" dirty="0">
                          <a:effectLst/>
                        </a:rPr>
                        <a:t>项目集成测试用例（黑盒</a:t>
                      </a:r>
                      <a:r>
                        <a:rPr lang="en-US" altLang="zh-CN" sz="1200" b="1" u="none" strike="noStrike" dirty="0">
                          <a:effectLst/>
                        </a:rPr>
                        <a:t>/</a:t>
                      </a:r>
                      <a:r>
                        <a:rPr lang="zh-CN" altLang="en-US" sz="1200" b="1" u="none" strike="noStrike" dirty="0">
                          <a:effectLst/>
                        </a:rPr>
                        <a:t>自底向上方法）</a:t>
                      </a:r>
                      <a:endParaRPr lang="zh-CN" altLang="en-US" sz="1200" b="1" i="0" u="none" strike="noStrike" dirty="0">
                        <a:effectLst/>
                        <a:latin typeface="宋体" panose="02010600030101010101" pitchFamily="2" charset="-122"/>
                        <a:ea typeface="宋体" panose="02010600030101010101" pitchFamily="2" charset="-122"/>
                      </a:endParaRPr>
                    </a:p>
                  </a:txBody>
                  <a:tcPr marL="4105" marR="4105" marT="4105" marB="0" anchor="ct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203835">
                <a:tc gridSpan="14">
                  <a:txBody>
                    <a:bodyPr/>
                    <a:lstStyle/>
                    <a:p>
                      <a:pPr algn="r" fontAlgn="b"/>
                      <a:r>
                        <a:rPr lang="zh-CN" altLang="en-US" sz="1200" b="1" u="none" strike="noStrike">
                          <a:effectLst/>
                        </a:rPr>
                        <a:t>编辑者：周南  编辑日期：</a:t>
                      </a:r>
                      <a:r>
                        <a:rPr lang="en-US" altLang="zh-CN" sz="1200" b="1" u="none" strike="noStrike">
                          <a:effectLst/>
                        </a:rPr>
                        <a:t>2019</a:t>
                      </a:r>
                      <a:r>
                        <a:rPr lang="zh-CN" altLang="en-US" sz="1200" b="1" u="none" strike="noStrike">
                          <a:effectLst/>
                        </a:rPr>
                        <a:t>年</a:t>
                      </a:r>
                      <a:r>
                        <a:rPr lang="en-US" altLang="zh-CN" sz="1200" b="1" u="none" strike="noStrike">
                          <a:effectLst/>
                        </a:rPr>
                        <a:t>6</a:t>
                      </a:r>
                      <a:r>
                        <a:rPr lang="zh-CN" altLang="en-US" sz="1200" b="1" u="none" strike="noStrike">
                          <a:effectLst/>
                        </a:rPr>
                        <a:t>月</a:t>
                      </a:r>
                      <a:r>
                        <a:rPr lang="en-US" altLang="zh-CN" sz="1200" b="1" u="none" strike="noStrike">
                          <a:effectLst/>
                        </a:rPr>
                        <a:t>16</a:t>
                      </a:r>
                      <a:r>
                        <a:rPr lang="zh-CN" altLang="en-US" sz="1200" b="1" u="none" strike="noStrike">
                          <a:effectLst/>
                        </a:rPr>
                        <a:t>日</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1"/>
                  </a:ext>
                </a:extLst>
              </a:tr>
              <a:tr h="352512">
                <a:tc>
                  <a:txBody>
                    <a:bodyPr/>
                    <a:lstStyle/>
                    <a:p>
                      <a:pPr algn="ctr" fontAlgn="ctr"/>
                      <a:r>
                        <a:rPr lang="zh-CN" altLang="en-US" sz="1200" b="1" u="none" strike="noStrike">
                          <a:effectLst/>
                        </a:rPr>
                        <a:t>系统模块</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功能模块</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dirty="0">
                          <a:effectLst/>
                        </a:rPr>
                        <a:t>用例编号</a:t>
                      </a:r>
                      <a:endParaRPr lang="zh-CN" altLang="en-US" sz="1200" b="1" i="0" u="none" strike="noStrike" dirty="0">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用例说明</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前置功能模块</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前置条件</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方法</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数据</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输入</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预期结果</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测试结果</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失败原因</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测试者</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zh-CN" altLang="en-US" sz="1200" b="1" u="none" strike="noStrike">
                          <a:effectLst/>
                        </a:rPr>
                        <a:t>审查者</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extLst>
                  <a:ext uri="{0D108BD9-81ED-4DB2-BD59-A6C34878D82A}">
                    <a16:rowId xmlns:a16="http://schemas.microsoft.com/office/drawing/2014/main" val="10002"/>
                  </a:ext>
                </a:extLst>
              </a:tr>
              <a:tr h="639297">
                <a:tc>
                  <a:txBody>
                    <a:bodyPr/>
                    <a:lstStyle/>
                    <a:p>
                      <a:pPr algn="ctr" fontAlgn="ctr"/>
                      <a:r>
                        <a:rPr lang="en-US" altLang="zh-CN" sz="1200" b="1" u="none" strike="noStrike">
                          <a:effectLst/>
                        </a:rPr>
                        <a:t>1.</a:t>
                      </a:r>
                      <a:r>
                        <a:rPr lang="zh-CN" altLang="en-US" sz="1200" b="1" u="none" strike="noStrike">
                          <a:effectLst/>
                        </a:rPr>
                        <a:t>探索</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1.1 </a:t>
                      </a:r>
                      <a:r>
                        <a:rPr lang="zh-CN" altLang="en-US" sz="1200" b="1" u="none" strike="noStrike">
                          <a:effectLst/>
                        </a:rPr>
                        <a:t>加入群组</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1.1.1</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t"/>
                      <a:r>
                        <a:rPr lang="zh-CN" altLang="en-US" sz="1200" b="1" u="none" strike="noStrike">
                          <a:effectLst/>
                        </a:rPr>
                        <a:t>气泡点击有效性</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t"/>
                      <a:r>
                        <a:rPr lang="en-US" altLang="zh-CN" sz="1200" b="1" u="none" strike="noStrike">
                          <a:effectLst/>
                        </a:rPr>
                        <a:t>2.1</a:t>
                      </a:r>
                      <a:r>
                        <a:rPr lang="zh-CN" altLang="en-US" sz="1200" b="1" u="none" strike="noStrike">
                          <a:effectLst/>
                        </a:rPr>
                        <a:t>约球公告处理</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dirty="0">
                          <a:effectLst/>
                        </a:rPr>
                        <a:t>已有其他用户创建的气泡</a:t>
                      </a:r>
                      <a:endParaRPr lang="zh-CN" altLang="en-US" sz="1200" b="1" i="0" u="none" strike="noStrike" dirty="0">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dirty="0">
                          <a:effectLst/>
                        </a:rPr>
                        <a:t>　</a:t>
                      </a:r>
                      <a:endParaRPr lang="zh-CN" altLang="en-US" sz="1200" b="1" i="0" u="none" strike="noStrike" dirty="0">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弹出气泡所处位置、点击小组选项</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ctr"/>
                      <a:r>
                        <a:rPr lang="zh-CN" altLang="en-US" sz="1200" b="1" u="none" strike="noStrike">
                          <a:effectLst/>
                        </a:rPr>
                        <a:t>√</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周南</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周南</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extLst>
                  <a:ext uri="{0D108BD9-81ED-4DB2-BD59-A6C34878D82A}">
                    <a16:rowId xmlns:a16="http://schemas.microsoft.com/office/drawing/2014/main" val="10003"/>
                  </a:ext>
                </a:extLst>
              </a:tr>
              <a:tr h="639297">
                <a:tc>
                  <a:txBody>
                    <a:bodyPr/>
                    <a:lstStyle/>
                    <a:p>
                      <a:pPr algn="ctr" fontAlgn="ctr"/>
                      <a:r>
                        <a:rPr lang="en-US" altLang="zh-CN" sz="1200" b="1" u="none" strike="noStrike">
                          <a:effectLst/>
                        </a:rPr>
                        <a:t>2.</a:t>
                      </a:r>
                      <a:r>
                        <a:rPr lang="zh-CN" altLang="en-US" sz="1200" b="1" u="none" strike="noStrike">
                          <a:effectLst/>
                        </a:rPr>
                        <a:t>约球</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2.1 </a:t>
                      </a:r>
                      <a:r>
                        <a:rPr lang="zh-CN" altLang="en-US" sz="1200" b="1" u="none" strike="noStrike">
                          <a:effectLst/>
                        </a:rPr>
                        <a:t>约球公告处理</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2.1.1</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t"/>
                      <a:r>
                        <a:rPr lang="zh-CN" altLang="en-US" sz="1200" b="1" u="none" strike="noStrike">
                          <a:effectLst/>
                        </a:rPr>
                        <a:t>群组生成有效性</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t"/>
                      <a:r>
                        <a:rPr lang="zh-CN" altLang="en-US" sz="1200" b="1" u="none" strike="noStrike">
                          <a:effectLst/>
                        </a:rPr>
                        <a:t>约球信息输入</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已输入约球信息</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群组成功信息成功进入数据库</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ctr"/>
                      <a:r>
                        <a:rPr lang="zh-CN" altLang="en-US" sz="1200" b="1" u="none" strike="noStrike">
                          <a:effectLst/>
                        </a:rPr>
                        <a:t>√</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周南</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周南</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extLst>
                  <a:ext uri="{0D108BD9-81ED-4DB2-BD59-A6C34878D82A}">
                    <a16:rowId xmlns:a16="http://schemas.microsoft.com/office/drawing/2014/main" val="10004"/>
                  </a:ext>
                </a:extLst>
              </a:tr>
              <a:tr h="639297">
                <a:tc rowSpan="3">
                  <a:txBody>
                    <a:bodyPr/>
                    <a:lstStyle/>
                    <a:p>
                      <a:pPr algn="ctr" fontAlgn="ctr"/>
                      <a:r>
                        <a:rPr lang="en-US" altLang="zh-CN" sz="1200" b="1" u="none" strike="noStrike">
                          <a:effectLst/>
                        </a:rPr>
                        <a:t>3.</a:t>
                      </a:r>
                      <a:r>
                        <a:rPr lang="zh-CN" altLang="en-US" sz="1200" b="1" u="none" strike="noStrike">
                          <a:effectLst/>
                        </a:rPr>
                        <a:t>群组</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3.1 </a:t>
                      </a:r>
                      <a:r>
                        <a:rPr lang="zh-CN" altLang="en-US" sz="1200" b="1" u="none" strike="noStrike">
                          <a:effectLst/>
                        </a:rPr>
                        <a:t>查看已加入群组</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3.1.1</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t"/>
                      <a:r>
                        <a:rPr lang="zh-CN" altLang="en-US" sz="1200" b="1" u="none" strike="noStrike">
                          <a:effectLst/>
                        </a:rPr>
                        <a:t>已加入群组显示</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t"/>
                      <a:r>
                        <a:rPr lang="en-US" altLang="zh-CN" sz="1200" b="1" u="none" strike="noStrike">
                          <a:effectLst/>
                        </a:rPr>
                        <a:t>2.1</a:t>
                      </a:r>
                      <a:r>
                        <a:rPr lang="zh-CN" altLang="en-US" sz="1200" b="1" u="none" strike="noStrike">
                          <a:effectLst/>
                        </a:rPr>
                        <a:t>约球公告处理</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已加入超过一个群组</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dirty="0">
                          <a:effectLst/>
                        </a:rPr>
                        <a:t>　</a:t>
                      </a:r>
                      <a:endParaRPr lang="zh-CN" altLang="en-US" sz="1200" b="1" i="0" u="none" strike="noStrike" dirty="0">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dirty="0">
                          <a:effectLst/>
                        </a:rPr>
                        <a:t>正确显示已加入的群组</a:t>
                      </a:r>
                      <a:endParaRPr lang="zh-CN" altLang="en-US" sz="1200" b="1" i="0" u="none" strike="noStrike" dirty="0">
                        <a:effectLst/>
                        <a:latin typeface="宋体" panose="02010600030101010101" pitchFamily="2" charset="-122"/>
                        <a:ea typeface="宋体" panose="02010600030101010101" pitchFamily="2" charset="-122"/>
                      </a:endParaRPr>
                    </a:p>
                  </a:txBody>
                  <a:tcPr marL="4105" marR="4105" marT="4105" marB="0"/>
                </a:tc>
                <a:tc>
                  <a:txBody>
                    <a:bodyPr/>
                    <a:lstStyle/>
                    <a:p>
                      <a:pPr algn="ctr" fontAlgn="ctr"/>
                      <a:r>
                        <a:rPr lang="zh-CN" altLang="en-US" sz="1200" b="1" u="none" strike="noStrike">
                          <a:effectLst/>
                        </a:rPr>
                        <a:t>√</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l" fontAlgn="b"/>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b"/>
                </a:tc>
                <a:tc>
                  <a:txBody>
                    <a:bodyPr/>
                    <a:lstStyle/>
                    <a:p>
                      <a:pPr algn="l" fontAlgn="b"/>
                      <a:r>
                        <a:rPr lang="zh-CN" altLang="en-US" sz="1200" b="1" u="none" strike="noStrike">
                          <a:effectLst/>
                        </a:rPr>
                        <a:t>李骏</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b"/>
                </a:tc>
                <a:tc>
                  <a:txBody>
                    <a:bodyPr/>
                    <a:lstStyle/>
                    <a:p>
                      <a:pPr algn="l" fontAlgn="b"/>
                      <a:r>
                        <a:rPr lang="zh-CN" altLang="en-US" sz="1200" b="1" u="none" strike="noStrike">
                          <a:effectLst/>
                        </a:rPr>
                        <a:t>李骏</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b"/>
                </a:tc>
                <a:extLst>
                  <a:ext uri="{0D108BD9-81ED-4DB2-BD59-A6C34878D82A}">
                    <a16:rowId xmlns:a16="http://schemas.microsoft.com/office/drawing/2014/main" val="10005"/>
                  </a:ext>
                </a:extLst>
              </a:tr>
              <a:tr h="480365">
                <a:tc vMerge="1">
                  <a:txBody>
                    <a:bodyPr/>
                    <a:lstStyle/>
                    <a:p>
                      <a:endParaRPr lang="zh-CN"/>
                    </a:p>
                  </a:txBody>
                  <a:tcPr/>
                </a:tc>
                <a:tc>
                  <a:txBody>
                    <a:bodyPr/>
                    <a:lstStyle/>
                    <a:p>
                      <a:pPr algn="ctr" fontAlgn="ctr"/>
                      <a:r>
                        <a:rPr lang="en-US" altLang="zh-CN" sz="1200" b="1" u="none" strike="noStrike">
                          <a:effectLst/>
                        </a:rPr>
                        <a:t>3.2 </a:t>
                      </a:r>
                      <a:r>
                        <a:rPr lang="zh-CN" altLang="en-US" sz="1200" b="1" u="none" strike="noStrike">
                          <a:effectLst/>
                        </a:rPr>
                        <a:t>解散</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3.2.1</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t"/>
                      <a:r>
                        <a:rPr lang="zh-CN" altLang="en-US" sz="1200" b="1" u="none" strike="noStrike">
                          <a:effectLst/>
                        </a:rPr>
                        <a:t>数据有效性</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t"/>
                      <a:r>
                        <a:rPr lang="en-US" altLang="zh-CN" sz="1200" b="1" u="none" strike="noStrike">
                          <a:effectLst/>
                        </a:rPr>
                        <a:t>2.1</a:t>
                      </a:r>
                      <a:r>
                        <a:rPr lang="zh-CN" altLang="en-US" sz="1200" b="1" u="none" strike="noStrike">
                          <a:effectLst/>
                        </a:rPr>
                        <a:t>约球公告处理</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发起人权限</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dirty="0">
                          <a:effectLst/>
                        </a:rPr>
                        <a:t>　</a:t>
                      </a:r>
                      <a:endParaRPr lang="zh-CN" altLang="en-US" sz="1200" b="1" i="0" u="none" strike="noStrike" dirty="0">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成功解散群组</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ctr"/>
                      <a:r>
                        <a:rPr lang="zh-CN" altLang="en-US" sz="1200" b="1">
                          <a:effectLst/>
                          <a:sym typeface="+mn-ea"/>
                        </a:rPr>
                        <a:t>√</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l" fontAlgn="t"/>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b"/>
                      <a:r>
                        <a:rPr lang="zh-CN" altLang="en-US" sz="1200" b="1" u="none" strike="noStrike">
                          <a:effectLst/>
                        </a:rPr>
                        <a:t>李骏</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b"/>
                </a:tc>
                <a:tc>
                  <a:txBody>
                    <a:bodyPr/>
                    <a:lstStyle/>
                    <a:p>
                      <a:pPr algn="l" fontAlgn="b"/>
                      <a:r>
                        <a:rPr lang="zh-CN" altLang="en-US" sz="1200" b="1" u="none" strike="noStrike">
                          <a:effectLst/>
                        </a:rPr>
                        <a:t>李骏</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b"/>
                </a:tc>
                <a:extLst>
                  <a:ext uri="{0D108BD9-81ED-4DB2-BD59-A6C34878D82A}">
                    <a16:rowId xmlns:a16="http://schemas.microsoft.com/office/drawing/2014/main" val="10006"/>
                  </a:ext>
                </a:extLst>
              </a:tr>
              <a:tr h="352512">
                <a:tc vMerge="1">
                  <a:txBody>
                    <a:bodyPr/>
                    <a:lstStyle/>
                    <a:p>
                      <a:endParaRPr lang="zh-CN"/>
                    </a:p>
                  </a:txBody>
                  <a:tcPr/>
                </a:tc>
                <a:tc>
                  <a:txBody>
                    <a:bodyPr/>
                    <a:lstStyle/>
                    <a:p>
                      <a:pPr algn="ctr" fontAlgn="ctr"/>
                      <a:r>
                        <a:rPr lang="en-US" altLang="zh-CN" sz="1200" b="1" u="none" strike="noStrike">
                          <a:effectLst/>
                        </a:rPr>
                        <a:t>3.3</a:t>
                      </a:r>
                      <a:r>
                        <a:rPr lang="zh-CN" altLang="en-US" sz="1200" b="1" u="none" strike="noStrike">
                          <a:effectLst/>
                        </a:rPr>
                        <a:t>评价</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3.3.1</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t"/>
                      <a:r>
                        <a:rPr lang="zh-CN" altLang="en-US" sz="1200" b="1" u="none" strike="noStrike">
                          <a:effectLst/>
                        </a:rPr>
                        <a:t>评价反馈</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t"/>
                      <a:r>
                        <a:rPr lang="en-US" altLang="zh-CN" sz="1200" b="1" u="none" strike="noStrike">
                          <a:effectLst/>
                        </a:rPr>
                        <a:t>3.2</a:t>
                      </a:r>
                      <a:r>
                        <a:rPr lang="zh-CN" altLang="en-US" sz="1200" b="1" u="none" strike="noStrike">
                          <a:effectLst/>
                        </a:rPr>
                        <a:t>解散</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成功评价</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评价录入用户数据库</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ctr"/>
                      <a:r>
                        <a:rPr lang="en-US" altLang="zh-CN" sz="1200" b="1">
                          <a:effectLst/>
                          <a:sym typeface="+mn-ea"/>
                        </a:rPr>
                        <a:t>×</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l" fontAlgn="t"/>
                      <a:r>
                        <a:rPr lang="zh-CN" altLang="en-US" sz="1200" b="1" u="none" strike="noStrike">
                          <a:effectLst/>
                        </a:rPr>
                        <a:t>未开发</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林豪</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林豪</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extLst>
                  <a:ext uri="{0D108BD9-81ED-4DB2-BD59-A6C34878D82A}">
                    <a16:rowId xmlns:a16="http://schemas.microsoft.com/office/drawing/2014/main" val="10007"/>
                  </a:ext>
                </a:extLst>
              </a:tr>
              <a:tr h="526812">
                <a:tc rowSpan="3">
                  <a:txBody>
                    <a:bodyPr/>
                    <a:lstStyle/>
                    <a:p>
                      <a:pPr algn="ctr" fontAlgn="ctr"/>
                      <a:r>
                        <a:rPr lang="en-US" altLang="zh-CN" sz="1200" b="1" u="none" strike="noStrike">
                          <a:effectLst/>
                        </a:rPr>
                        <a:t>4.</a:t>
                      </a:r>
                      <a:r>
                        <a:rPr lang="zh-CN" altLang="en-US" sz="1200" b="1" u="none" strike="noStrike">
                          <a:effectLst/>
                        </a:rPr>
                        <a:t>我的</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4.1</a:t>
                      </a:r>
                      <a:r>
                        <a:rPr lang="zh-CN" altLang="en-US" sz="1200" b="1" u="none" strike="noStrike">
                          <a:effectLst/>
                        </a:rPr>
                        <a:t>查看我的基本信息</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4.2.1</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t"/>
                      <a:r>
                        <a:rPr lang="zh-CN" altLang="en-US" sz="1200" b="1" u="none" strike="noStrike">
                          <a:effectLst/>
                        </a:rPr>
                        <a:t>查看基本信息</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t"/>
                      <a:r>
                        <a:rPr lang="zh-CN" altLang="en-US" sz="1200" b="1" u="none" strike="noStrike">
                          <a:effectLst/>
                        </a:rPr>
                        <a:t>个人信息修改</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已进入系统</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dirty="0">
                          <a:effectLst/>
                        </a:rPr>
                        <a:t>　</a:t>
                      </a:r>
                      <a:endParaRPr lang="zh-CN" altLang="en-US" sz="1200" b="1" i="0" u="none" strike="noStrike" dirty="0">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成功查看基本信息</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ctr"/>
                      <a:r>
                        <a:rPr lang="zh-CN" altLang="en-US" sz="1200" b="1">
                          <a:effectLst/>
                          <a:sym typeface="+mn-ea"/>
                        </a:rPr>
                        <a:t>√</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l" fontAlgn="t"/>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林豪</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林豪</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extLst>
                  <a:ext uri="{0D108BD9-81ED-4DB2-BD59-A6C34878D82A}">
                    <a16:rowId xmlns:a16="http://schemas.microsoft.com/office/drawing/2014/main" val="10008"/>
                  </a:ext>
                </a:extLst>
              </a:tr>
              <a:tr h="526812">
                <a:tc vMerge="1">
                  <a:txBody>
                    <a:bodyPr/>
                    <a:lstStyle/>
                    <a:p>
                      <a:endParaRPr lang="zh-CN"/>
                    </a:p>
                  </a:txBody>
                  <a:tcPr/>
                </a:tc>
                <a:tc>
                  <a:txBody>
                    <a:bodyPr/>
                    <a:lstStyle/>
                    <a:p>
                      <a:pPr algn="ctr" fontAlgn="ctr"/>
                      <a:r>
                        <a:rPr lang="en-US" altLang="zh-CN" sz="1200" b="1" u="none" strike="noStrike">
                          <a:effectLst/>
                        </a:rPr>
                        <a:t>4.3</a:t>
                      </a:r>
                      <a:r>
                        <a:rPr lang="zh-CN" altLang="en-US" sz="1200" b="1" u="none" strike="noStrike">
                          <a:effectLst/>
                        </a:rPr>
                        <a:t>查看他人评价</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4.3.1</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t"/>
                      <a:r>
                        <a:rPr lang="zh-CN" altLang="en-US" sz="1200" b="1" u="none" strike="noStrike">
                          <a:effectLst/>
                        </a:rPr>
                        <a:t>查看他人评价</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t"/>
                      <a:r>
                        <a:rPr lang="en-US" altLang="zh-CN" sz="1200" b="1" u="none" strike="noStrike">
                          <a:effectLst/>
                        </a:rPr>
                        <a:t>3.3</a:t>
                      </a:r>
                      <a:r>
                        <a:rPr lang="zh-CN" altLang="en-US" sz="1200" b="1" u="none" strike="noStrike">
                          <a:effectLst/>
                        </a:rPr>
                        <a:t>评价</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已进入系统</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成功查看他人评价</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ctr"/>
                      <a:r>
                        <a:rPr lang="en-US" altLang="zh-CN" sz="1200" b="1" u="none" strike="noStrike">
                          <a:effectLst/>
                        </a:rPr>
                        <a:t>×</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l" fontAlgn="t"/>
                      <a:r>
                        <a:rPr lang="zh-CN" altLang="en-US" sz="1200" b="1" u="none" strike="noStrike">
                          <a:effectLst/>
                        </a:rPr>
                        <a:t>未开发</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林豪</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林豪</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extLst>
                  <a:ext uri="{0D108BD9-81ED-4DB2-BD59-A6C34878D82A}">
                    <a16:rowId xmlns:a16="http://schemas.microsoft.com/office/drawing/2014/main" val="10009"/>
                  </a:ext>
                </a:extLst>
              </a:tr>
              <a:tr h="352512">
                <a:tc vMerge="1">
                  <a:txBody>
                    <a:bodyPr/>
                    <a:lstStyle/>
                    <a:p>
                      <a:endParaRPr lang="zh-CN"/>
                    </a:p>
                  </a:txBody>
                  <a:tcPr/>
                </a:tc>
                <a:tc>
                  <a:txBody>
                    <a:bodyPr/>
                    <a:lstStyle/>
                    <a:p>
                      <a:pPr algn="ctr" fontAlgn="ctr"/>
                      <a:r>
                        <a:rPr lang="en-US" altLang="zh-CN" sz="1200" b="1" u="none" strike="noStrike">
                          <a:effectLst/>
                        </a:rPr>
                        <a:t>4.3</a:t>
                      </a:r>
                      <a:r>
                        <a:rPr lang="zh-CN" altLang="en-US" sz="1200" b="1" u="none" strike="noStrike">
                          <a:effectLst/>
                        </a:rPr>
                        <a:t>查看标签</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ctr"/>
                      <a:r>
                        <a:rPr lang="en-US" altLang="zh-CN" sz="1200" b="1" u="none" strike="noStrike">
                          <a:effectLst/>
                        </a:rPr>
                        <a:t>4.3.1</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ctr" fontAlgn="t"/>
                      <a:r>
                        <a:rPr lang="zh-CN" altLang="en-US" sz="1200" b="1" u="none" strike="noStrike">
                          <a:effectLst/>
                        </a:rPr>
                        <a:t>查看标签</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t"/>
                      <a:r>
                        <a:rPr lang="en-US" altLang="zh-CN" sz="1200" b="1" u="none" strike="noStrike">
                          <a:effectLst/>
                        </a:rPr>
                        <a:t>3.3</a:t>
                      </a:r>
                      <a:r>
                        <a:rPr lang="zh-CN" altLang="en-US" sz="1200" b="1" u="none" strike="noStrike">
                          <a:effectLst/>
                        </a:rPr>
                        <a:t>评价</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已进入系统</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成功查看标签</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ctr" fontAlgn="ctr"/>
                      <a:r>
                        <a:rPr lang="en-US" altLang="zh-CN" sz="1200" b="1" u="none" strike="noStrike">
                          <a:effectLst/>
                        </a:rPr>
                        <a:t>×</a:t>
                      </a:r>
                      <a:endParaRPr lang="en-US" altLang="zh-CN" sz="1200" b="1" i="0" u="none" strike="noStrike">
                        <a:effectLst/>
                        <a:latin typeface="宋体" panose="02010600030101010101" pitchFamily="2" charset="-122"/>
                        <a:ea typeface="宋体" panose="02010600030101010101" pitchFamily="2" charset="-122"/>
                      </a:endParaRPr>
                    </a:p>
                  </a:txBody>
                  <a:tcPr marL="4105" marR="4105" marT="4105" marB="0" anchor="ctr"/>
                </a:tc>
                <a:tc>
                  <a:txBody>
                    <a:bodyPr/>
                    <a:lstStyle/>
                    <a:p>
                      <a:pPr algn="l" fontAlgn="t"/>
                      <a:r>
                        <a:rPr lang="zh-CN" altLang="en-US" sz="1200" b="1" u="none" strike="noStrike">
                          <a:effectLst/>
                        </a:rPr>
                        <a:t>未开发</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a:effectLst/>
                        </a:rPr>
                        <a:t>林豪</a:t>
                      </a:r>
                      <a:endParaRPr lang="zh-CN" altLang="en-US" sz="1200" b="1" i="0" u="none" strike="noStrike">
                        <a:effectLst/>
                        <a:latin typeface="宋体" panose="02010600030101010101" pitchFamily="2" charset="-122"/>
                        <a:ea typeface="宋体" panose="02010600030101010101" pitchFamily="2" charset="-122"/>
                      </a:endParaRPr>
                    </a:p>
                  </a:txBody>
                  <a:tcPr marL="4105" marR="4105" marT="4105" marB="0"/>
                </a:tc>
                <a:tc>
                  <a:txBody>
                    <a:bodyPr/>
                    <a:lstStyle/>
                    <a:p>
                      <a:pPr algn="l" fontAlgn="t"/>
                      <a:r>
                        <a:rPr lang="zh-CN" altLang="en-US" sz="1200" b="1" u="none" strike="noStrike" dirty="0">
                          <a:effectLst/>
                        </a:rPr>
                        <a:t>林豪</a:t>
                      </a:r>
                      <a:endParaRPr lang="zh-CN" altLang="en-US" sz="1200" b="1" i="0" u="none" strike="noStrike" dirty="0">
                        <a:effectLst/>
                        <a:latin typeface="宋体" panose="02010600030101010101" pitchFamily="2" charset="-122"/>
                        <a:ea typeface="宋体" panose="02010600030101010101" pitchFamily="2" charset="-122"/>
                      </a:endParaRPr>
                    </a:p>
                  </a:txBody>
                  <a:tcPr marL="4105" marR="4105" marT="4105" marB="0"/>
                </a:tc>
                <a:extLst>
                  <a:ext uri="{0D108BD9-81ED-4DB2-BD59-A6C34878D82A}">
                    <a16:rowId xmlns:a16="http://schemas.microsoft.com/office/drawing/2014/main" val="10010"/>
                  </a:ext>
                </a:extLst>
              </a:tr>
            </a:tbl>
          </a:graphicData>
        </a:graphic>
      </p:graphicFrame>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Three-03</a:t>
            </a:r>
          </a:p>
          <a:p>
            <a:r>
              <a:rPr lang="zh-CN" altLang="en-US" sz="2000" dirty="0"/>
              <a:t>集成测试及结果</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2584450"/>
          </a:xfrm>
          <a:prstGeom prst="rect">
            <a:avLst/>
          </a:prstGeom>
          <a:noFill/>
        </p:spPr>
        <p:txBody>
          <a:bodyPr wrap="square" rtlCol="0">
            <a:spAutoFit/>
          </a:bodyPr>
          <a:lstStyle/>
          <a:p>
            <a:r>
              <a:rPr lang="en-US" altLang="zh-CN" sz="5400" b="1" dirty="0">
                <a:solidFill>
                  <a:schemeClr val="bg1"/>
                </a:solidFill>
              </a:rPr>
              <a:t>Part 03-4</a:t>
            </a:r>
          </a:p>
          <a:p>
            <a:r>
              <a:rPr lang="zh-CN" altLang="en-US" sz="5400" dirty="0">
                <a:solidFill>
                  <a:schemeClr val="bg1"/>
                </a:solidFill>
              </a:rPr>
              <a:t>系统测试</a:t>
            </a:r>
          </a:p>
          <a:p>
            <a:endParaRPr lang="zh-CN" altLang="en-US" sz="5400" dirty="0">
              <a:solidFill>
                <a:schemeClr val="bg1"/>
              </a:solidFill>
            </a:endParaRP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Three-04</a:t>
            </a:r>
          </a:p>
          <a:p>
            <a:r>
              <a:rPr lang="zh-CN" altLang="en-US" sz="2000" dirty="0"/>
              <a:t>系统测试及结果</a:t>
            </a:r>
          </a:p>
        </p:txBody>
      </p:sp>
      <p:graphicFrame>
        <p:nvGraphicFramePr>
          <p:cNvPr id="3" name="表格 2"/>
          <p:cNvGraphicFramePr>
            <a:graphicFrameLocks noGrp="1"/>
          </p:cNvGraphicFramePr>
          <p:nvPr/>
        </p:nvGraphicFramePr>
        <p:xfrm>
          <a:off x="838199" y="1676401"/>
          <a:ext cx="10798629" cy="4645328"/>
        </p:xfrm>
        <a:graphic>
          <a:graphicData uri="http://schemas.openxmlformats.org/drawingml/2006/table">
            <a:tbl>
              <a:tblPr>
                <a:tableStyleId>{5C22544A-7EE6-4342-B048-85BDC9FD1C3A}</a:tableStyleId>
              </a:tblPr>
              <a:tblGrid>
                <a:gridCol w="641648">
                  <a:extLst>
                    <a:ext uri="{9D8B030D-6E8A-4147-A177-3AD203B41FA5}">
                      <a16:colId xmlns:a16="http://schemas.microsoft.com/office/drawing/2014/main" val="20000"/>
                    </a:ext>
                  </a:extLst>
                </a:gridCol>
                <a:gridCol w="641648">
                  <a:extLst>
                    <a:ext uri="{9D8B030D-6E8A-4147-A177-3AD203B41FA5}">
                      <a16:colId xmlns:a16="http://schemas.microsoft.com/office/drawing/2014/main" val="20001"/>
                    </a:ext>
                  </a:extLst>
                </a:gridCol>
                <a:gridCol w="576024">
                  <a:extLst>
                    <a:ext uri="{9D8B030D-6E8A-4147-A177-3AD203B41FA5}">
                      <a16:colId xmlns:a16="http://schemas.microsoft.com/office/drawing/2014/main" val="20002"/>
                    </a:ext>
                  </a:extLst>
                </a:gridCol>
                <a:gridCol w="823933">
                  <a:extLst>
                    <a:ext uri="{9D8B030D-6E8A-4147-A177-3AD203B41FA5}">
                      <a16:colId xmlns:a16="http://schemas.microsoft.com/office/drawing/2014/main" val="20003"/>
                    </a:ext>
                  </a:extLst>
                </a:gridCol>
                <a:gridCol w="823933">
                  <a:extLst>
                    <a:ext uri="{9D8B030D-6E8A-4147-A177-3AD203B41FA5}">
                      <a16:colId xmlns:a16="http://schemas.microsoft.com/office/drawing/2014/main" val="20004"/>
                    </a:ext>
                  </a:extLst>
                </a:gridCol>
                <a:gridCol w="911430">
                  <a:extLst>
                    <a:ext uri="{9D8B030D-6E8A-4147-A177-3AD203B41FA5}">
                      <a16:colId xmlns:a16="http://schemas.microsoft.com/office/drawing/2014/main" val="20005"/>
                    </a:ext>
                  </a:extLst>
                </a:gridCol>
                <a:gridCol w="911430">
                  <a:extLst>
                    <a:ext uri="{9D8B030D-6E8A-4147-A177-3AD203B41FA5}">
                      <a16:colId xmlns:a16="http://schemas.microsoft.com/office/drawing/2014/main" val="20006"/>
                    </a:ext>
                  </a:extLst>
                </a:gridCol>
                <a:gridCol w="780185">
                  <a:extLst>
                    <a:ext uri="{9D8B030D-6E8A-4147-A177-3AD203B41FA5}">
                      <a16:colId xmlns:a16="http://schemas.microsoft.com/office/drawing/2014/main" val="20007"/>
                    </a:ext>
                  </a:extLst>
                </a:gridCol>
                <a:gridCol w="1042676">
                  <a:extLst>
                    <a:ext uri="{9D8B030D-6E8A-4147-A177-3AD203B41FA5}">
                      <a16:colId xmlns:a16="http://schemas.microsoft.com/office/drawing/2014/main" val="20008"/>
                    </a:ext>
                  </a:extLst>
                </a:gridCol>
                <a:gridCol w="1042676">
                  <a:extLst>
                    <a:ext uri="{9D8B030D-6E8A-4147-A177-3AD203B41FA5}">
                      <a16:colId xmlns:a16="http://schemas.microsoft.com/office/drawing/2014/main" val="20009"/>
                    </a:ext>
                  </a:extLst>
                </a:gridCol>
                <a:gridCol w="1020802">
                  <a:extLst>
                    <a:ext uri="{9D8B030D-6E8A-4147-A177-3AD203B41FA5}">
                      <a16:colId xmlns:a16="http://schemas.microsoft.com/office/drawing/2014/main" val="20010"/>
                    </a:ext>
                  </a:extLst>
                </a:gridCol>
                <a:gridCol w="809350">
                  <a:extLst>
                    <a:ext uri="{9D8B030D-6E8A-4147-A177-3AD203B41FA5}">
                      <a16:colId xmlns:a16="http://schemas.microsoft.com/office/drawing/2014/main" val="20011"/>
                    </a:ext>
                  </a:extLst>
                </a:gridCol>
                <a:gridCol w="772894">
                  <a:extLst>
                    <a:ext uri="{9D8B030D-6E8A-4147-A177-3AD203B41FA5}">
                      <a16:colId xmlns:a16="http://schemas.microsoft.com/office/drawing/2014/main" val="20012"/>
                    </a:ext>
                  </a:extLst>
                </a:gridCol>
              </a:tblGrid>
              <a:tr h="773116">
                <a:tc gridSpan="13">
                  <a:txBody>
                    <a:bodyPr/>
                    <a:lstStyle/>
                    <a:p>
                      <a:pPr algn="ctr" fontAlgn="ctr"/>
                      <a:r>
                        <a:rPr lang="en-US" sz="1000" b="1" u="none" strike="noStrike">
                          <a:effectLst/>
                        </a:rPr>
                        <a:t>[BALL_DATE]</a:t>
                      </a:r>
                      <a:r>
                        <a:rPr lang="zh-CN" altLang="en-US" sz="1000" b="1" u="none" strike="noStrike">
                          <a:effectLst/>
                        </a:rPr>
                        <a:t>系统测试报告（黑盒）</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208841">
                <a:tc gridSpan="13">
                  <a:txBody>
                    <a:bodyPr/>
                    <a:lstStyle/>
                    <a:p>
                      <a:pPr algn="r" fontAlgn="b"/>
                      <a:r>
                        <a:rPr lang="zh-CN" altLang="en-US" sz="1000" b="1" u="none" strike="noStrike" dirty="0">
                          <a:effectLst/>
                        </a:rPr>
                        <a:t>编辑者：周南  编辑日期：</a:t>
                      </a:r>
                      <a:r>
                        <a:rPr lang="en-US" altLang="zh-CN" sz="1000" b="1" u="none" strike="noStrike" dirty="0">
                          <a:effectLst/>
                        </a:rPr>
                        <a:t>2019</a:t>
                      </a:r>
                      <a:r>
                        <a:rPr lang="zh-CN" altLang="en-US" sz="1000" b="1" u="none" strike="noStrike" dirty="0">
                          <a:effectLst/>
                        </a:rPr>
                        <a:t>年</a:t>
                      </a:r>
                      <a:r>
                        <a:rPr lang="en-US" altLang="zh-CN" sz="1000" b="1" u="none" strike="noStrike" dirty="0">
                          <a:effectLst/>
                        </a:rPr>
                        <a:t>6</a:t>
                      </a:r>
                      <a:r>
                        <a:rPr lang="zh-CN" altLang="en-US" sz="1000" b="1" u="none" strike="noStrike" dirty="0">
                          <a:effectLst/>
                        </a:rPr>
                        <a:t>月</a:t>
                      </a:r>
                      <a:r>
                        <a:rPr lang="en-US" altLang="zh-CN" sz="1000" b="1" u="none" strike="noStrike" dirty="0">
                          <a:effectLst/>
                        </a:rPr>
                        <a:t>16</a:t>
                      </a:r>
                      <a:r>
                        <a:rPr lang="zh-CN" altLang="en-US" sz="1000" b="1" u="none" strike="noStrike" dirty="0">
                          <a:effectLst/>
                        </a:rPr>
                        <a:t>日</a:t>
                      </a:r>
                      <a:endParaRPr lang="zh-CN" altLang="en-US" sz="1000" b="1" i="0" u="none" strike="noStrike" dirty="0">
                        <a:effectLst/>
                        <a:latin typeface="宋体" panose="02010600030101010101" pitchFamily="2" charset="-122"/>
                        <a:ea typeface="宋体" panose="02010600030101010101" pitchFamily="2" charset="-122"/>
                      </a:endParaRPr>
                    </a:p>
                  </a:txBody>
                  <a:tcPr marL="4691" marR="4691" marT="4691"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1"/>
                  </a:ext>
                </a:extLst>
              </a:tr>
              <a:tr h="385554">
                <a:tc gridSpan="2">
                  <a:txBody>
                    <a:bodyPr/>
                    <a:lstStyle/>
                    <a:p>
                      <a:pPr algn="ctr" fontAlgn="ctr"/>
                      <a:r>
                        <a:rPr lang="zh-CN" altLang="en-US" sz="1000" b="1" u="none" strike="noStrike">
                          <a:effectLst/>
                        </a:rPr>
                        <a:t>     机型</a:t>
                      </a:r>
                      <a:br>
                        <a:rPr lang="zh-CN" altLang="en-US" sz="1000" b="1" u="none" strike="noStrike">
                          <a:effectLst/>
                        </a:rPr>
                      </a:br>
                      <a:r>
                        <a:rPr lang="zh-CN" altLang="en-US" sz="1000" b="1" u="none" strike="noStrike">
                          <a:effectLst/>
                        </a:rPr>
                        <a:t>模块</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hMerge="1">
                  <a:txBody>
                    <a:bodyPr/>
                    <a:lstStyle/>
                    <a:p>
                      <a:endParaRPr lang="zh-CN"/>
                    </a:p>
                  </a:txBody>
                  <a:tcPr/>
                </a:tc>
                <a:tc>
                  <a:txBody>
                    <a:bodyPr/>
                    <a:lstStyle/>
                    <a:p>
                      <a:pPr algn="ctr" fontAlgn="ctr"/>
                      <a:r>
                        <a:rPr lang="en-US" sz="1000" b="1" u="none" strike="noStrike">
                          <a:effectLst/>
                        </a:rPr>
                        <a:t>iphone 5</a:t>
                      </a:r>
                      <a:endParaRPr 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en-US" sz="1000" b="1" u="none" strike="noStrike">
                          <a:effectLst/>
                        </a:rPr>
                        <a:t>iphone 6</a:t>
                      </a:r>
                      <a:endParaRPr 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en-US" sz="1000" b="1" u="none" strike="noStrike" dirty="0">
                          <a:effectLst/>
                        </a:rPr>
                        <a:t>iphone7</a:t>
                      </a:r>
                      <a:endParaRPr lang="en-US" sz="1000" b="1" i="0" u="none" strike="noStrike" dirty="0">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en-US" sz="1000" b="1" u="none" strike="noStrike">
                          <a:effectLst/>
                        </a:rPr>
                        <a:t>iphone7 plus</a:t>
                      </a:r>
                      <a:endParaRPr 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en-US" sz="1000" b="1" u="none" strike="noStrike">
                          <a:effectLst/>
                        </a:rPr>
                        <a:t>iphone x</a:t>
                      </a:r>
                      <a:endParaRPr 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en-US" sz="1000" b="1" u="none" strike="noStrike">
                          <a:effectLst/>
                        </a:rPr>
                        <a:t>nexus 5</a:t>
                      </a:r>
                      <a:endParaRPr 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en-US" sz="1000" b="1" u="none" strike="noStrike">
                          <a:effectLst/>
                        </a:rPr>
                        <a:t>nexus 5x</a:t>
                      </a:r>
                      <a:endParaRPr 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en-US" sz="1000" b="1" u="none" strike="noStrike">
                          <a:effectLst/>
                        </a:rPr>
                        <a:t>nexus6</a:t>
                      </a:r>
                      <a:endParaRPr 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en-US" sz="1000" b="1" u="none" strike="noStrike">
                          <a:effectLst/>
                        </a:rPr>
                        <a:t>ipad air 2</a:t>
                      </a:r>
                      <a:endParaRPr 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en-US" sz="1000" b="1" u="none" strike="noStrike">
                          <a:effectLst/>
                        </a:rPr>
                        <a:t>ipad pro 10.5inch</a:t>
                      </a:r>
                      <a:endParaRPr 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en-US" sz="1000" b="1" u="none" strike="noStrike">
                          <a:effectLst/>
                        </a:rPr>
                        <a:t>ipad pro 12.9inch</a:t>
                      </a:r>
                      <a:endParaRPr lang="en-US" sz="1000" b="1" i="0" u="none" strike="noStrike">
                        <a:effectLst/>
                        <a:latin typeface="宋体" panose="02010600030101010101" pitchFamily="2" charset="-122"/>
                        <a:ea typeface="宋体" panose="02010600030101010101" pitchFamily="2" charset="-122"/>
                      </a:endParaRPr>
                    </a:p>
                  </a:txBody>
                  <a:tcPr marL="4691" marR="4691" marT="4691" marB="0" anchor="ctr"/>
                </a:tc>
                <a:extLst>
                  <a:ext uri="{0D108BD9-81ED-4DB2-BD59-A6C34878D82A}">
                    <a16:rowId xmlns:a16="http://schemas.microsoft.com/office/drawing/2014/main" val="10002"/>
                  </a:ext>
                </a:extLst>
              </a:tr>
              <a:tr h="417684">
                <a:tc rowSpan="2">
                  <a:txBody>
                    <a:bodyPr/>
                    <a:lstStyle/>
                    <a:p>
                      <a:pPr algn="ctr" fontAlgn="ctr"/>
                      <a:r>
                        <a:rPr lang="en-US" altLang="zh-CN" sz="1000" b="1" u="none" strike="noStrike">
                          <a:effectLst/>
                        </a:rPr>
                        <a:t>1.</a:t>
                      </a:r>
                      <a:r>
                        <a:rPr lang="zh-CN" altLang="en-US" sz="1000" b="1" u="none" strike="noStrike">
                          <a:effectLst/>
                        </a:rPr>
                        <a:t>探索</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是否成功定位用户所在位置</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extLst>
                  <a:ext uri="{0D108BD9-81ED-4DB2-BD59-A6C34878D82A}">
                    <a16:rowId xmlns:a16="http://schemas.microsoft.com/office/drawing/2014/main" val="10003"/>
                  </a:ext>
                </a:extLst>
              </a:tr>
              <a:tr h="417684">
                <a:tc vMerge="1">
                  <a:txBody>
                    <a:bodyPr/>
                    <a:lstStyle/>
                    <a:p>
                      <a:endParaRPr lang="zh-CN"/>
                    </a:p>
                  </a:txBody>
                  <a:tcPr/>
                </a:tc>
                <a:tc>
                  <a:txBody>
                    <a:bodyPr/>
                    <a:lstStyle/>
                    <a:p>
                      <a:pPr algn="ctr" fontAlgn="ctr"/>
                      <a:r>
                        <a:rPr lang="zh-CN" altLang="en-US" sz="1000" b="1" u="none" strike="noStrike">
                          <a:effectLst/>
                        </a:rPr>
                        <a:t>可否加入地图上的公告</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extLst>
                  <a:ext uri="{0D108BD9-81ED-4DB2-BD59-A6C34878D82A}">
                    <a16:rowId xmlns:a16="http://schemas.microsoft.com/office/drawing/2014/main" val="10004"/>
                  </a:ext>
                </a:extLst>
              </a:tr>
              <a:tr h="208841">
                <a:tc rowSpan="2">
                  <a:txBody>
                    <a:bodyPr/>
                    <a:lstStyle/>
                    <a:p>
                      <a:pPr algn="ctr" fontAlgn="ctr"/>
                      <a:r>
                        <a:rPr lang="en-US" altLang="zh-CN" sz="1000" b="1" u="none" strike="noStrike">
                          <a:effectLst/>
                        </a:rPr>
                        <a:t>2.</a:t>
                      </a:r>
                      <a:r>
                        <a:rPr lang="zh-CN" altLang="en-US" sz="1000" b="1" u="none" strike="noStrike">
                          <a:effectLst/>
                        </a:rPr>
                        <a:t>约球</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搜索是否成功</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extLst>
                  <a:ext uri="{0D108BD9-81ED-4DB2-BD59-A6C34878D82A}">
                    <a16:rowId xmlns:a16="http://schemas.microsoft.com/office/drawing/2014/main" val="10005"/>
                  </a:ext>
                </a:extLst>
              </a:tr>
              <a:tr h="417684">
                <a:tc vMerge="1">
                  <a:txBody>
                    <a:bodyPr/>
                    <a:lstStyle/>
                    <a:p>
                      <a:endParaRPr lang="zh-CN"/>
                    </a:p>
                  </a:txBody>
                  <a:tcPr/>
                </a:tc>
                <a:tc>
                  <a:txBody>
                    <a:bodyPr/>
                    <a:lstStyle/>
                    <a:p>
                      <a:pPr algn="ctr" fontAlgn="ctr"/>
                      <a:r>
                        <a:rPr lang="zh-CN" altLang="en-US" sz="1000" b="1" u="none" strike="noStrike">
                          <a:effectLst/>
                        </a:rPr>
                        <a:t>在搜索基础上能否建立公告</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extLst>
                  <a:ext uri="{0D108BD9-81ED-4DB2-BD59-A6C34878D82A}">
                    <a16:rowId xmlns:a16="http://schemas.microsoft.com/office/drawing/2014/main" val="10006"/>
                  </a:ext>
                </a:extLst>
              </a:tr>
              <a:tr h="417684">
                <a:tc rowSpan="2">
                  <a:txBody>
                    <a:bodyPr/>
                    <a:lstStyle/>
                    <a:p>
                      <a:pPr algn="ctr" fontAlgn="ctr"/>
                      <a:r>
                        <a:rPr lang="en-US" altLang="zh-CN" sz="1000" b="1" u="none" strike="noStrike">
                          <a:effectLst/>
                        </a:rPr>
                        <a:t>3.</a:t>
                      </a:r>
                      <a:r>
                        <a:rPr lang="zh-CN" altLang="en-US" sz="1000" b="1" u="none" strike="noStrike">
                          <a:effectLst/>
                        </a:rPr>
                        <a:t>群组</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加入群组是否有效</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extLst>
                  <a:ext uri="{0D108BD9-81ED-4DB2-BD59-A6C34878D82A}">
                    <a16:rowId xmlns:a16="http://schemas.microsoft.com/office/drawing/2014/main" val="10007"/>
                  </a:ext>
                </a:extLst>
              </a:tr>
              <a:tr h="393587">
                <a:tc vMerge="1">
                  <a:txBody>
                    <a:bodyPr/>
                    <a:lstStyle/>
                    <a:p>
                      <a:endParaRPr lang="zh-CN"/>
                    </a:p>
                  </a:txBody>
                  <a:tcPr/>
                </a:tc>
                <a:tc>
                  <a:txBody>
                    <a:bodyPr/>
                    <a:lstStyle/>
                    <a:p>
                      <a:pPr algn="ctr" fontAlgn="ctr"/>
                      <a:r>
                        <a:rPr lang="zh-CN" altLang="en-US" sz="1000" b="1" u="none" strike="noStrike">
                          <a:effectLst/>
                        </a:rPr>
                        <a:t>约球后能否评价</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extLst>
                  <a:ext uri="{0D108BD9-81ED-4DB2-BD59-A6C34878D82A}">
                    <a16:rowId xmlns:a16="http://schemas.microsoft.com/office/drawing/2014/main" val="10008"/>
                  </a:ext>
                </a:extLst>
              </a:tr>
              <a:tr h="417684">
                <a:tc rowSpan="2">
                  <a:txBody>
                    <a:bodyPr/>
                    <a:lstStyle/>
                    <a:p>
                      <a:pPr algn="ctr" fontAlgn="ctr"/>
                      <a:r>
                        <a:rPr lang="en-US" altLang="zh-CN" sz="1000" b="1" u="none" strike="noStrike">
                          <a:effectLst/>
                        </a:rPr>
                        <a:t>4.</a:t>
                      </a:r>
                      <a:r>
                        <a:rPr lang="zh-CN" altLang="en-US" sz="1000" b="1" u="none" strike="noStrike">
                          <a:effectLst/>
                        </a:rPr>
                        <a:t>我的</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个人信息是否可以修改</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indent="0" algn="ctr">
                        <a:buNone/>
                      </a:pPr>
                      <a:r>
                        <a:rPr lang="en-US" sz="1100" b="1">
                          <a:solidFill>
                            <a:srgbClr val="000000"/>
                          </a:solidFill>
                          <a:latin typeface="宋体" panose="02010600030101010101" pitchFamily="2" charset="-122"/>
                        </a:rPr>
                        <a:t>√</a:t>
                      </a:r>
                      <a:endParaRPr lang="en-US" altLang="en-US" sz="1100" b="1">
                        <a:solidFill>
                          <a:srgbClr val="000000"/>
                        </a:solidFill>
                        <a:latin typeface="宋体" panose="02010600030101010101" pitchFamily="2" charset="-122"/>
                      </a:endParaRPr>
                    </a:p>
                  </a:txBody>
                  <a:tcPr marL="12700" marR="12700" marT="12700" anchor="ctr"/>
                </a:tc>
                <a:tc>
                  <a:txBody>
                    <a:bodyPr/>
                    <a:lstStyle/>
                    <a:p>
                      <a:pPr indent="0" algn="ctr">
                        <a:buNone/>
                      </a:pPr>
                      <a:r>
                        <a:rPr lang="en-US" sz="1100" b="1">
                          <a:solidFill>
                            <a:srgbClr val="000000"/>
                          </a:solidFill>
                          <a:latin typeface="宋体" panose="02010600030101010101" pitchFamily="2" charset="-122"/>
                        </a:rPr>
                        <a:t>√</a:t>
                      </a:r>
                      <a:endParaRPr lang="en-US" altLang="en-US" sz="1100" b="1">
                        <a:solidFill>
                          <a:srgbClr val="000000"/>
                        </a:solidFill>
                        <a:latin typeface="宋体" panose="02010600030101010101" pitchFamily="2" charset="-122"/>
                      </a:endParaRPr>
                    </a:p>
                  </a:txBody>
                  <a:tcPr marL="12700" marR="12700" marT="12700" anchor="ctr"/>
                </a:tc>
                <a:tc>
                  <a:txBody>
                    <a:bodyPr/>
                    <a:lstStyle/>
                    <a:p>
                      <a:pPr indent="0" algn="ctr">
                        <a:buNone/>
                      </a:pPr>
                      <a:r>
                        <a:rPr lang="en-US" sz="1100" b="1">
                          <a:solidFill>
                            <a:srgbClr val="000000"/>
                          </a:solidFill>
                          <a:latin typeface="宋体" panose="02010600030101010101" pitchFamily="2" charset="-122"/>
                        </a:rPr>
                        <a:t>√</a:t>
                      </a:r>
                      <a:endParaRPr lang="en-US" altLang="en-US" sz="1100" b="1">
                        <a:solidFill>
                          <a:srgbClr val="000000"/>
                        </a:solidFill>
                        <a:latin typeface="宋体" panose="02010600030101010101" pitchFamily="2" charset="-122"/>
                      </a:endParaRPr>
                    </a:p>
                  </a:txBody>
                  <a:tcPr marL="12700" marR="12700" marT="12700" anchor="ctr"/>
                </a:tc>
                <a:tc>
                  <a:txBody>
                    <a:bodyPr/>
                    <a:lstStyle/>
                    <a:p>
                      <a:pPr indent="0" algn="ctr">
                        <a:buNone/>
                      </a:pPr>
                      <a:r>
                        <a:rPr lang="en-US" sz="1100" b="1">
                          <a:solidFill>
                            <a:srgbClr val="000000"/>
                          </a:solidFill>
                          <a:latin typeface="宋体" panose="02010600030101010101" pitchFamily="2" charset="-122"/>
                        </a:rPr>
                        <a:t>√</a:t>
                      </a:r>
                      <a:endParaRPr lang="en-US" altLang="en-US" sz="1100" b="1">
                        <a:solidFill>
                          <a:srgbClr val="000000"/>
                        </a:solidFill>
                        <a:latin typeface="宋体" panose="02010600030101010101" pitchFamily="2" charset="-122"/>
                      </a:endParaRPr>
                    </a:p>
                  </a:txBody>
                  <a:tcPr marL="12700" marR="12700" marT="12700" anchor="ctr"/>
                </a:tc>
                <a:tc>
                  <a:txBody>
                    <a:bodyPr/>
                    <a:lstStyle/>
                    <a:p>
                      <a:pPr indent="0" algn="ctr">
                        <a:buNone/>
                      </a:pPr>
                      <a:r>
                        <a:rPr lang="en-US" sz="1100" b="1">
                          <a:solidFill>
                            <a:srgbClr val="000000"/>
                          </a:solidFill>
                          <a:latin typeface="宋体" panose="02010600030101010101" pitchFamily="2" charset="-122"/>
                        </a:rPr>
                        <a:t>√</a:t>
                      </a:r>
                      <a:endParaRPr lang="en-US" altLang="en-US" sz="1100" b="1">
                        <a:solidFill>
                          <a:srgbClr val="000000"/>
                        </a:solidFill>
                        <a:latin typeface="宋体" panose="02010600030101010101" pitchFamily="2" charset="-122"/>
                      </a:endParaRPr>
                    </a:p>
                  </a:txBody>
                  <a:tcPr marL="12700" marR="12700" marT="12700" anchor="ctr"/>
                </a:tc>
                <a:tc>
                  <a:txBody>
                    <a:bodyPr/>
                    <a:lstStyle/>
                    <a:p>
                      <a:pPr indent="0" algn="ctr">
                        <a:buNone/>
                      </a:pPr>
                      <a:r>
                        <a:rPr lang="en-US" sz="1100" b="1">
                          <a:solidFill>
                            <a:srgbClr val="000000"/>
                          </a:solidFill>
                          <a:latin typeface="宋体" panose="02010600030101010101" pitchFamily="2" charset="-122"/>
                        </a:rPr>
                        <a:t>√</a:t>
                      </a:r>
                      <a:endParaRPr lang="en-US" altLang="en-US" sz="1100" b="1">
                        <a:solidFill>
                          <a:srgbClr val="000000"/>
                        </a:solidFill>
                        <a:latin typeface="宋体" panose="02010600030101010101" pitchFamily="2" charset="-122"/>
                      </a:endParaRPr>
                    </a:p>
                  </a:txBody>
                  <a:tcPr marL="12700" marR="12700" marT="12700" anchor="ctr"/>
                </a:tc>
                <a:tc>
                  <a:txBody>
                    <a:bodyPr/>
                    <a:lstStyle/>
                    <a:p>
                      <a:pPr indent="0" algn="ctr">
                        <a:buNone/>
                      </a:pPr>
                      <a:r>
                        <a:rPr lang="en-US" sz="1100" b="1">
                          <a:solidFill>
                            <a:srgbClr val="000000"/>
                          </a:solidFill>
                          <a:latin typeface="宋体" panose="02010600030101010101" pitchFamily="2" charset="-122"/>
                        </a:rPr>
                        <a:t>√</a:t>
                      </a:r>
                      <a:endParaRPr lang="en-US" altLang="en-US" sz="1100" b="1">
                        <a:solidFill>
                          <a:srgbClr val="000000"/>
                        </a:solidFill>
                        <a:latin typeface="宋体" panose="02010600030101010101" pitchFamily="2" charset="-122"/>
                      </a:endParaRPr>
                    </a:p>
                  </a:txBody>
                  <a:tcPr marL="12700" marR="12700" marT="12700" anchor="ctr"/>
                </a:tc>
                <a:tc>
                  <a:txBody>
                    <a:bodyPr/>
                    <a:lstStyle/>
                    <a:p>
                      <a:pPr indent="0" algn="ctr">
                        <a:buNone/>
                      </a:pPr>
                      <a:r>
                        <a:rPr lang="en-US" sz="1100" b="1">
                          <a:solidFill>
                            <a:srgbClr val="000000"/>
                          </a:solidFill>
                          <a:latin typeface="宋体" panose="02010600030101010101" pitchFamily="2" charset="-122"/>
                        </a:rPr>
                        <a:t>√</a:t>
                      </a:r>
                      <a:endParaRPr lang="en-US" altLang="en-US" sz="1100" b="1">
                        <a:solidFill>
                          <a:srgbClr val="000000"/>
                        </a:solidFill>
                        <a:latin typeface="宋体" panose="02010600030101010101" pitchFamily="2" charset="-122"/>
                      </a:endParaRPr>
                    </a:p>
                  </a:txBody>
                  <a:tcPr marL="12700" marR="12700" marT="12700" anchor="ctr"/>
                </a:tc>
                <a:tc>
                  <a:txBody>
                    <a:bodyPr/>
                    <a:lstStyle/>
                    <a:p>
                      <a:pPr indent="0" algn="ctr">
                        <a:buNone/>
                      </a:pPr>
                      <a:r>
                        <a:rPr lang="en-US" sz="1100" b="1">
                          <a:solidFill>
                            <a:srgbClr val="000000"/>
                          </a:solidFill>
                          <a:latin typeface="宋体" panose="02010600030101010101" pitchFamily="2" charset="-122"/>
                        </a:rPr>
                        <a:t>√</a:t>
                      </a:r>
                      <a:endParaRPr lang="en-US" altLang="en-US" sz="1100" b="1">
                        <a:solidFill>
                          <a:srgbClr val="000000"/>
                        </a:solidFill>
                        <a:latin typeface="宋体" panose="02010600030101010101" pitchFamily="2" charset="-122"/>
                      </a:endParaRPr>
                    </a:p>
                  </a:txBody>
                  <a:tcPr marL="12700" marR="12700" marT="12700" anchor="ctr"/>
                </a:tc>
                <a:tc>
                  <a:txBody>
                    <a:bodyPr/>
                    <a:lstStyle/>
                    <a:p>
                      <a:pPr indent="0" algn="ctr">
                        <a:buNone/>
                      </a:pPr>
                      <a:r>
                        <a:rPr lang="en-US" sz="1100" b="1">
                          <a:solidFill>
                            <a:srgbClr val="000000"/>
                          </a:solidFill>
                          <a:latin typeface="宋体" panose="02010600030101010101" pitchFamily="2" charset="-122"/>
                        </a:rPr>
                        <a:t>√</a:t>
                      </a:r>
                      <a:endParaRPr lang="en-US" altLang="en-US" sz="1100" b="1">
                        <a:solidFill>
                          <a:srgbClr val="000000"/>
                        </a:solidFill>
                        <a:latin typeface="宋体" panose="02010600030101010101" pitchFamily="2" charset="-122"/>
                      </a:endParaRPr>
                    </a:p>
                  </a:txBody>
                  <a:tcPr marL="12700" marR="12700" marT="12700" anchor="ctr"/>
                </a:tc>
                <a:tc>
                  <a:txBody>
                    <a:bodyPr/>
                    <a:lstStyle/>
                    <a:p>
                      <a:pPr indent="0" algn="ctr">
                        <a:buNone/>
                      </a:pPr>
                      <a:r>
                        <a:rPr lang="en-US" sz="1100" b="1">
                          <a:solidFill>
                            <a:srgbClr val="000000"/>
                          </a:solidFill>
                          <a:latin typeface="宋体" panose="02010600030101010101" pitchFamily="2" charset="-122"/>
                        </a:rPr>
                        <a:t>√</a:t>
                      </a:r>
                      <a:endParaRPr lang="en-US" altLang="en-US" sz="1100" b="1">
                        <a:solidFill>
                          <a:srgbClr val="000000"/>
                        </a:solidFill>
                        <a:latin typeface="宋体" panose="02010600030101010101" pitchFamily="2" charset="-122"/>
                      </a:endParaRPr>
                    </a:p>
                  </a:txBody>
                  <a:tcPr marL="12700" marR="12700" marT="12700" anchor="ctr"/>
                </a:tc>
                <a:extLst>
                  <a:ext uri="{0D108BD9-81ED-4DB2-BD59-A6C34878D82A}">
                    <a16:rowId xmlns:a16="http://schemas.microsoft.com/office/drawing/2014/main" val="10009"/>
                  </a:ext>
                </a:extLst>
              </a:tr>
              <a:tr h="208841">
                <a:tc vMerge="1">
                  <a:txBody>
                    <a:bodyPr/>
                    <a:lstStyle/>
                    <a:p>
                      <a:endParaRPr lang="zh-CN"/>
                    </a:p>
                  </a:txBody>
                  <a:tcPr/>
                </a:tc>
                <a:tc>
                  <a:txBody>
                    <a:bodyPr/>
                    <a:lstStyle/>
                    <a:p>
                      <a:pPr algn="ctr" fontAlgn="ctr"/>
                      <a:r>
                        <a:rPr lang="zh-CN" altLang="en-US" sz="1000" b="1" u="none" strike="noStrike">
                          <a:effectLst/>
                        </a:rPr>
                        <a:t>可否查看评价</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a:effectLst/>
                        </a:rPr>
                        <a:t>　</a:t>
                      </a:r>
                      <a:endParaRPr lang="zh-CN" altLang="en-US" sz="1000" b="1" i="0" u="none" strike="noStrike">
                        <a:effectLst/>
                        <a:latin typeface="宋体" panose="02010600030101010101" pitchFamily="2" charset="-122"/>
                        <a:ea typeface="宋体" panose="02010600030101010101" pitchFamily="2" charset="-122"/>
                      </a:endParaRPr>
                    </a:p>
                  </a:txBody>
                  <a:tcPr marL="4691" marR="4691" marT="4691" marB="0" anchor="ctr"/>
                </a:tc>
                <a:tc>
                  <a:txBody>
                    <a:bodyPr/>
                    <a:lstStyle/>
                    <a:p>
                      <a:pPr algn="ctr" fontAlgn="ctr"/>
                      <a:r>
                        <a:rPr lang="zh-CN" altLang="en-US" sz="1000" b="1" u="none" strike="noStrike" dirty="0">
                          <a:effectLst/>
                        </a:rPr>
                        <a:t>　</a:t>
                      </a:r>
                      <a:endParaRPr lang="zh-CN" altLang="en-US" sz="1000" b="1" i="0" u="none" strike="noStrike" dirty="0">
                        <a:effectLst/>
                        <a:latin typeface="宋体" panose="02010600030101010101" pitchFamily="2" charset="-122"/>
                        <a:ea typeface="宋体" panose="02010600030101010101" pitchFamily="2" charset="-122"/>
                      </a:endParaRPr>
                    </a:p>
                  </a:txBody>
                  <a:tcPr marL="4691" marR="4691" marT="4691" marB="0" anchor="ctr"/>
                </a:tc>
                <a:extLst>
                  <a:ext uri="{0D108BD9-81ED-4DB2-BD59-A6C34878D82A}">
                    <a16:rowId xmlns:a16="http://schemas.microsoft.com/office/drawing/2014/main" val="10010"/>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2584450"/>
          </a:xfrm>
          <a:prstGeom prst="rect">
            <a:avLst/>
          </a:prstGeom>
          <a:noFill/>
        </p:spPr>
        <p:txBody>
          <a:bodyPr wrap="square" rtlCol="0">
            <a:spAutoFit/>
          </a:bodyPr>
          <a:lstStyle/>
          <a:p>
            <a:r>
              <a:rPr lang="en-US" altLang="zh-CN" sz="5400" b="1" dirty="0">
                <a:solidFill>
                  <a:schemeClr val="bg1"/>
                </a:solidFill>
              </a:rPr>
              <a:t>Part 03-5</a:t>
            </a:r>
          </a:p>
          <a:p>
            <a:r>
              <a:rPr lang="zh-CN" altLang="en-US" sz="5400" dirty="0">
                <a:solidFill>
                  <a:schemeClr val="bg1"/>
                </a:solidFill>
              </a:rPr>
              <a:t>确认测试</a:t>
            </a:r>
          </a:p>
          <a:p>
            <a:endParaRPr lang="zh-CN" altLang="en-US" sz="5400" dirty="0">
              <a:solidFill>
                <a:schemeClr val="bg1"/>
              </a:solidFill>
            </a:endParaRP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Three-05</a:t>
            </a:r>
          </a:p>
          <a:p>
            <a:r>
              <a:rPr lang="zh-CN" altLang="en-US" sz="2000" dirty="0"/>
              <a:t>确认测试</a:t>
            </a:r>
          </a:p>
        </p:txBody>
      </p:sp>
      <p:pic>
        <p:nvPicPr>
          <p:cNvPr id="5" name="图片 4"/>
          <p:cNvPicPr>
            <a:picLocks noChangeAspect="1"/>
          </p:cNvPicPr>
          <p:nvPr/>
        </p:nvPicPr>
        <p:blipFill>
          <a:blip r:embed="rId3"/>
          <a:stretch>
            <a:fillRect/>
          </a:stretch>
        </p:blipFill>
        <p:spPr>
          <a:xfrm>
            <a:off x="1055370" y="518160"/>
            <a:ext cx="10607675" cy="58223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Three-05</a:t>
            </a:r>
          </a:p>
          <a:p>
            <a:r>
              <a:rPr lang="zh-CN" altLang="en-US" sz="2000" dirty="0"/>
              <a:t>确认测试</a:t>
            </a:r>
          </a:p>
        </p:txBody>
      </p:sp>
      <p:pic>
        <p:nvPicPr>
          <p:cNvPr id="2" name="图片 1"/>
          <p:cNvPicPr>
            <a:picLocks noChangeAspect="1"/>
          </p:cNvPicPr>
          <p:nvPr/>
        </p:nvPicPr>
        <p:blipFill>
          <a:blip r:embed="rId3"/>
          <a:stretch>
            <a:fillRect/>
          </a:stretch>
        </p:blipFill>
        <p:spPr>
          <a:xfrm>
            <a:off x="598225" y="541449"/>
            <a:ext cx="10596581" cy="586443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03</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Three-05</a:t>
            </a:r>
          </a:p>
          <a:p>
            <a:r>
              <a:rPr lang="zh-CN" altLang="en-US" sz="2000" dirty="0"/>
              <a:t>确认测试</a:t>
            </a:r>
          </a:p>
        </p:txBody>
      </p:sp>
      <p:graphicFrame>
        <p:nvGraphicFramePr>
          <p:cNvPr id="3" name="表格 2"/>
          <p:cNvGraphicFramePr>
            <a:graphicFrameLocks noGrp="1"/>
          </p:cNvGraphicFramePr>
          <p:nvPr/>
        </p:nvGraphicFramePr>
        <p:xfrm>
          <a:off x="589110" y="769886"/>
          <a:ext cx="11509079" cy="5972929"/>
        </p:xfrm>
        <a:graphic>
          <a:graphicData uri="http://schemas.openxmlformats.org/drawingml/2006/table">
            <a:tbl>
              <a:tblPr>
                <a:tableStyleId>{5C22544A-7EE6-4342-B048-85BDC9FD1C3A}</a:tableStyleId>
              </a:tblPr>
              <a:tblGrid>
                <a:gridCol w="316185">
                  <a:extLst>
                    <a:ext uri="{9D8B030D-6E8A-4147-A177-3AD203B41FA5}">
                      <a16:colId xmlns:a16="http://schemas.microsoft.com/office/drawing/2014/main" val="20000"/>
                    </a:ext>
                  </a:extLst>
                </a:gridCol>
                <a:gridCol w="479857">
                  <a:extLst>
                    <a:ext uri="{9D8B030D-6E8A-4147-A177-3AD203B41FA5}">
                      <a16:colId xmlns:a16="http://schemas.microsoft.com/office/drawing/2014/main" val="20001"/>
                    </a:ext>
                  </a:extLst>
                </a:gridCol>
                <a:gridCol w="903913">
                  <a:extLst>
                    <a:ext uri="{9D8B030D-6E8A-4147-A177-3AD203B41FA5}">
                      <a16:colId xmlns:a16="http://schemas.microsoft.com/office/drawing/2014/main" val="20002"/>
                    </a:ext>
                  </a:extLst>
                </a:gridCol>
                <a:gridCol w="1874785">
                  <a:extLst>
                    <a:ext uri="{9D8B030D-6E8A-4147-A177-3AD203B41FA5}">
                      <a16:colId xmlns:a16="http://schemas.microsoft.com/office/drawing/2014/main" val="20003"/>
                    </a:ext>
                  </a:extLst>
                </a:gridCol>
                <a:gridCol w="323622">
                  <a:extLst>
                    <a:ext uri="{9D8B030D-6E8A-4147-A177-3AD203B41FA5}">
                      <a16:colId xmlns:a16="http://schemas.microsoft.com/office/drawing/2014/main" val="20004"/>
                    </a:ext>
                  </a:extLst>
                </a:gridCol>
                <a:gridCol w="245507">
                  <a:extLst>
                    <a:ext uri="{9D8B030D-6E8A-4147-A177-3AD203B41FA5}">
                      <a16:colId xmlns:a16="http://schemas.microsoft.com/office/drawing/2014/main" val="20005"/>
                    </a:ext>
                  </a:extLst>
                </a:gridCol>
                <a:gridCol w="245507">
                  <a:extLst>
                    <a:ext uri="{9D8B030D-6E8A-4147-A177-3AD203B41FA5}">
                      <a16:colId xmlns:a16="http://schemas.microsoft.com/office/drawing/2014/main" val="20006"/>
                    </a:ext>
                  </a:extLst>
                </a:gridCol>
                <a:gridCol w="245507">
                  <a:extLst>
                    <a:ext uri="{9D8B030D-6E8A-4147-A177-3AD203B41FA5}">
                      <a16:colId xmlns:a16="http://schemas.microsoft.com/office/drawing/2014/main" val="20007"/>
                    </a:ext>
                  </a:extLst>
                </a:gridCol>
                <a:gridCol w="245507">
                  <a:extLst>
                    <a:ext uri="{9D8B030D-6E8A-4147-A177-3AD203B41FA5}">
                      <a16:colId xmlns:a16="http://schemas.microsoft.com/office/drawing/2014/main" val="20008"/>
                    </a:ext>
                  </a:extLst>
                </a:gridCol>
                <a:gridCol w="245507">
                  <a:extLst>
                    <a:ext uri="{9D8B030D-6E8A-4147-A177-3AD203B41FA5}">
                      <a16:colId xmlns:a16="http://schemas.microsoft.com/office/drawing/2014/main" val="20009"/>
                    </a:ext>
                  </a:extLst>
                </a:gridCol>
                <a:gridCol w="245507">
                  <a:extLst>
                    <a:ext uri="{9D8B030D-6E8A-4147-A177-3AD203B41FA5}">
                      <a16:colId xmlns:a16="http://schemas.microsoft.com/office/drawing/2014/main" val="20010"/>
                    </a:ext>
                  </a:extLst>
                </a:gridCol>
                <a:gridCol w="245507">
                  <a:extLst>
                    <a:ext uri="{9D8B030D-6E8A-4147-A177-3AD203B41FA5}">
                      <a16:colId xmlns:a16="http://schemas.microsoft.com/office/drawing/2014/main" val="20011"/>
                    </a:ext>
                  </a:extLst>
                </a:gridCol>
                <a:gridCol w="245507">
                  <a:extLst>
                    <a:ext uri="{9D8B030D-6E8A-4147-A177-3AD203B41FA5}">
                      <a16:colId xmlns:a16="http://schemas.microsoft.com/office/drawing/2014/main" val="20012"/>
                    </a:ext>
                  </a:extLst>
                </a:gridCol>
                <a:gridCol w="245507">
                  <a:extLst>
                    <a:ext uri="{9D8B030D-6E8A-4147-A177-3AD203B41FA5}">
                      <a16:colId xmlns:a16="http://schemas.microsoft.com/office/drawing/2014/main" val="20013"/>
                    </a:ext>
                  </a:extLst>
                </a:gridCol>
                <a:gridCol w="245507">
                  <a:extLst>
                    <a:ext uri="{9D8B030D-6E8A-4147-A177-3AD203B41FA5}">
                      <a16:colId xmlns:a16="http://schemas.microsoft.com/office/drawing/2014/main" val="20014"/>
                    </a:ext>
                  </a:extLst>
                </a:gridCol>
                <a:gridCol w="245507">
                  <a:extLst>
                    <a:ext uri="{9D8B030D-6E8A-4147-A177-3AD203B41FA5}">
                      <a16:colId xmlns:a16="http://schemas.microsoft.com/office/drawing/2014/main" val="20015"/>
                    </a:ext>
                  </a:extLst>
                </a:gridCol>
                <a:gridCol w="245507">
                  <a:extLst>
                    <a:ext uri="{9D8B030D-6E8A-4147-A177-3AD203B41FA5}">
                      <a16:colId xmlns:a16="http://schemas.microsoft.com/office/drawing/2014/main" val="20016"/>
                    </a:ext>
                  </a:extLst>
                </a:gridCol>
                <a:gridCol w="245507">
                  <a:extLst>
                    <a:ext uri="{9D8B030D-6E8A-4147-A177-3AD203B41FA5}">
                      <a16:colId xmlns:a16="http://schemas.microsoft.com/office/drawing/2014/main" val="20017"/>
                    </a:ext>
                  </a:extLst>
                </a:gridCol>
                <a:gridCol w="245507">
                  <a:extLst>
                    <a:ext uri="{9D8B030D-6E8A-4147-A177-3AD203B41FA5}">
                      <a16:colId xmlns:a16="http://schemas.microsoft.com/office/drawing/2014/main" val="20018"/>
                    </a:ext>
                  </a:extLst>
                </a:gridCol>
                <a:gridCol w="245507">
                  <a:extLst>
                    <a:ext uri="{9D8B030D-6E8A-4147-A177-3AD203B41FA5}">
                      <a16:colId xmlns:a16="http://schemas.microsoft.com/office/drawing/2014/main" val="20019"/>
                    </a:ext>
                  </a:extLst>
                </a:gridCol>
                <a:gridCol w="245507">
                  <a:extLst>
                    <a:ext uri="{9D8B030D-6E8A-4147-A177-3AD203B41FA5}">
                      <a16:colId xmlns:a16="http://schemas.microsoft.com/office/drawing/2014/main" val="20020"/>
                    </a:ext>
                  </a:extLst>
                </a:gridCol>
                <a:gridCol w="245507">
                  <a:extLst>
                    <a:ext uri="{9D8B030D-6E8A-4147-A177-3AD203B41FA5}">
                      <a16:colId xmlns:a16="http://schemas.microsoft.com/office/drawing/2014/main" val="20021"/>
                    </a:ext>
                  </a:extLst>
                </a:gridCol>
                <a:gridCol w="245507">
                  <a:extLst>
                    <a:ext uri="{9D8B030D-6E8A-4147-A177-3AD203B41FA5}">
                      <a16:colId xmlns:a16="http://schemas.microsoft.com/office/drawing/2014/main" val="20022"/>
                    </a:ext>
                  </a:extLst>
                </a:gridCol>
                <a:gridCol w="245507">
                  <a:extLst>
                    <a:ext uri="{9D8B030D-6E8A-4147-A177-3AD203B41FA5}">
                      <a16:colId xmlns:a16="http://schemas.microsoft.com/office/drawing/2014/main" val="20023"/>
                    </a:ext>
                  </a:extLst>
                </a:gridCol>
                <a:gridCol w="245507">
                  <a:extLst>
                    <a:ext uri="{9D8B030D-6E8A-4147-A177-3AD203B41FA5}">
                      <a16:colId xmlns:a16="http://schemas.microsoft.com/office/drawing/2014/main" val="20024"/>
                    </a:ext>
                  </a:extLst>
                </a:gridCol>
                <a:gridCol w="245507">
                  <a:extLst>
                    <a:ext uri="{9D8B030D-6E8A-4147-A177-3AD203B41FA5}">
                      <a16:colId xmlns:a16="http://schemas.microsoft.com/office/drawing/2014/main" val="20025"/>
                    </a:ext>
                  </a:extLst>
                </a:gridCol>
                <a:gridCol w="245507">
                  <a:extLst>
                    <a:ext uri="{9D8B030D-6E8A-4147-A177-3AD203B41FA5}">
                      <a16:colId xmlns:a16="http://schemas.microsoft.com/office/drawing/2014/main" val="20026"/>
                    </a:ext>
                  </a:extLst>
                </a:gridCol>
                <a:gridCol w="245507">
                  <a:extLst>
                    <a:ext uri="{9D8B030D-6E8A-4147-A177-3AD203B41FA5}">
                      <a16:colId xmlns:a16="http://schemas.microsoft.com/office/drawing/2014/main" val="20027"/>
                    </a:ext>
                  </a:extLst>
                </a:gridCol>
                <a:gridCol w="245507">
                  <a:extLst>
                    <a:ext uri="{9D8B030D-6E8A-4147-A177-3AD203B41FA5}">
                      <a16:colId xmlns:a16="http://schemas.microsoft.com/office/drawing/2014/main" val="20028"/>
                    </a:ext>
                  </a:extLst>
                </a:gridCol>
                <a:gridCol w="245507">
                  <a:extLst>
                    <a:ext uri="{9D8B030D-6E8A-4147-A177-3AD203B41FA5}">
                      <a16:colId xmlns:a16="http://schemas.microsoft.com/office/drawing/2014/main" val="20029"/>
                    </a:ext>
                  </a:extLst>
                </a:gridCol>
                <a:gridCol w="245507">
                  <a:extLst>
                    <a:ext uri="{9D8B030D-6E8A-4147-A177-3AD203B41FA5}">
                      <a16:colId xmlns:a16="http://schemas.microsoft.com/office/drawing/2014/main" val="20030"/>
                    </a:ext>
                  </a:extLst>
                </a:gridCol>
                <a:gridCol w="245507">
                  <a:extLst>
                    <a:ext uri="{9D8B030D-6E8A-4147-A177-3AD203B41FA5}">
                      <a16:colId xmlns:a16="http://schemas.microsoft.com/office/drawing/2014/main" val="20031"/>
                    </a:ext>
                  </a:extLst>
                </a:gridCol>
                <a:gridCol w="245507">
                  <a:extLst>
                    <a:ext uri="{9D8B030D-6E8A-4147-A177-3AD203B41FA5}">
                      <a16:colId xmlns:a16="http://schemas.microsoft.com/office/drawing/2014/main" val="20032"/>
                    </a:ext>
                  </a:extLst>
                </a:gridCol>
                <a:gridCol w="245507">
                  <a:extLst>
                    <a:ext uri="{9D8B030D-6E8A-4147-A177-3AD203B41FA5}">
                      <a16:colId xmlns:a16="http://schemas.microsoft.com/office/drawing/2014/main" val="20033"/>
                    </a:ext>
                  </a:extLst>
                </a:gridCol>
                <a:gridCol w="245507">
                  <a:extLst>
                    <a:ext uri="{9D8B030D-6E8A-4147-A177-3AD203B41FA5}">
                      <a16:colId xmlns:a16="http://schemas.microsoft.com/office/drawing/2014/main" val="20034"/>
                    </a:ext>
                  </a:extLst>
                </a:gridCol>
                <a:gridCol w="245507">
                  <a:extLst>
                    <a:ext uri="{9D8B030D-6E8A-4147-A177-3AD203B41FA5}">
                      <a16:colId xmlns:a16="http://schemas.microsoft.com/office/drawing/2014/main" val="20035"/>
                    </a:ext>
                  </a:extLst>
                </a:gridCol>
              </a:tblGrid>
              <a:tr h="351587">
                <a:tc gridSpan="36">
                  <a:txBody>
                    <a:bodyPr/>
                    <a:lstStyle/>
                    <a:p>
                      <a:pPr algn="ctr" fontAlgn="ctr"/>
                      <a:r>
                        <a:rPr lang="en-US" sz="3200" u="none" strike="noStrike">
                          <a:effectLst/>
                        </a:rPr>
                        <a:t>BallDate</a:t>
                      </a:r>
                      <a:r>
                        <a:rPr lang="zh-CN" altLang="en-US" sz="3200" u="none" strike="noStrike">
                          <a:effectLst/>
                        </a:rPr>
                        <a:t>运行维护记录表</a:t>
                      </a:r>
                      <a:endParaRPr lang="zh-CN" altLang="en-US" sz="3200" b="1" i="0" u="none" strike="noStrike">
                        <a:effectLst/>
                        <a:latin typeface="隶书" panose="02010509060101010101" pitchFamily="49" charset="-122"/>
                        <a:ea typeface="隶书" panose="02010509060101010101" pitchFamily="49" charset="-122"/>
                      </a:endParaRPr>
                    </a:p>
                  </a:txBody>
                  <a:tcPr marL="0" marR="0" marT="0" marB="0" anchor="ct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351587">
                <a:tc>
                  <a:txBody>
                    <a:bodyPr/>
                    <a:lstStyle/>
                    <a:p>
                      <a:pPr algn="ctr" fontAlgn="b"/>
                      <a:endParaRPr lang="zh-CN" altLang="en-US" sz="24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dirty="0">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dirty="0">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24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tc>
                  <a:txBody>
                    <a:bodyPr/>
                    <a:lstStyle/>
                    <a:p>
                      <a:pPr algn="ctr" fontAlgn="b"/>
                      <a:endParaRPr lang="zh-CN" altLang="en-US" sz="1800" b="1" i="0" u="none" strike="noStrike">
                        <a:effectLst/>
                        <a:latin typeface="隶书" panose="02010509060101010101" pitchFamily="49" charset="-122"/>
                        <a:ea typeface="隶书" panose="02010509060101010101" pitchFamily="49" charset="-122"/>
                      </a:endParaRPr>
                    </a:p>
                  </a:txBody>
                  <a:tcPr marL="0" marR="0" marT="0" marB="0" anchor="b"/>
                </a:tc>
                <a:extLst>
                  <a:ext uri="{0D108BD9-81ED-4DB2-BD59-A6C34878D82A}">
                    <a16:rowId xmlns:a16="http://schemas.microsoft.com/office/drawing/2014/main" val="10001"/>
                  </a:ext>
                </a:extLst>
              </a:tr>
              <a:tr h="165453">
                <a:tc gridSpan="5">
                  <a:txBody>
                    <a:bodyPr/>
                    <a:lstStyle/>
                    <a:p>
                      <a:pPr algn="l" fontAlgn="b"/>
                      <a:r>
                        <a:rPr lang="zh-CN" altLang="en-US" sz="1200" u="none" strike="noStrike">
                          <a:effectLst/>
                        </a:rPr>
                        <a:t>检查类别</a:t>
                      </a:r>
                      <a:r>
                        <a:rPr lang="en-US" altLang="zh-CN" sz="1200" u="none" strike="noStrike">
                          <a:effectLst/>
                        </a:rPr>
                        <a:t>:</a:t>
                      </a:r>
                      <a:r>
                        <a:rPr lang="zh-CN" altLang="en-US" sz="1200" u="none" strike="noStrike">
                          <a:effectLst/>
                        </a:rPr>
                        <a:t>微信小程序系统</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9">
                  <a:txBody>
                    <a:bodyPr/>
                    <a:lstStyle/>
                    <a:p>
                      <a:pPr algn="l" fontAlgn="b"/>
                      <a:r>
                        <a:rPr lang="zh-CN" altLang="en-US" sz="1200" u="none" strike="noStrike">
                          <a:effectLst/>
                        </a:rPr>
                        <a:t>检察人员</a:t>
                      </a:r>
                      <a:r>
                        <a:rPr lang="en-US" altLang="zh-CN" sz="1200" u="none" strike="noStrike">
                          <a:effectLst/>
                        </a:rPr>
                        <a:t>: </a:t>
                      </a:r>
                      <a:endParaRPr lang="en-US" altLang="zh-CN" sz="120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gridSpan="3">
                  <a:txBody>
                    <a:bodyPr/>
                    <a:lstStyle/>
                    <a:p>
                      <a:pPr algn="l"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gridSpan="8">
                  <a:txBody>
                    <a:bodyPr/>
                    <a:lstStyle/>
                    <a:p>
                      <a:pPr algn="l" fontAlgn="b"/>
                      <a:r>
                        <a:rPr lang="zh-CN" altLang="en-US" sz="1050" u="none" strike="noStrike">
                          <a:effectLst/>
                        </a:rPr>
                        <a:t>　</a:t>
                      </a:r>
                      <a:endParaRPr lang="zh-CN" altLang="en-US" sz="1050" b="1" i="0" u="none" strike="noStrike">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2"/>
                  </a:ext>
                </a:extLst>
              </a:tr>
              <a:tr h="165453">
                <a:tc gridSpan="5">
                  <a:txBody>
                    <a:bodyPr/>
                    <a:lstStyle/>
                    <a:p>
                      <a:pPr algn="l" fontAlgn="b"/>
                      <a:r>
                        <a:rPr lang="zh-CN" altLang="en-US" sz="1200" u="none" strike="noStrike">
                          <a:effectLst/>
                        </a:rPr>
                        <a:t>检查时间</a:t>
                      </a:r>
                      <a:r>
                        <a:rPr lang="en-US" altLang="zh-CN" sz="1200" u="none" strike="noStrike">
                          <a:effectLst/>
                        </a:rPr>
                        <a:t>:  2019   </a:t>
                      </a:r>
                      <a:r>
                        <a:rPr lang="zh-CN" altLang="en-US" sz="1200" u="none" strike="noStrike">
                          <a:effectLst/>
                        </a:rPr>
                        <a:t>年  </a:t>
                      </a:r>
                      <a:r>
                        <a:rPr lang="en-US" altLang="zh-CN" sz="1200" u="none" strike="noStrike">
                          <a:effectLst/>
                        </a:rPr>
                        <a:t>6   </a:t>
                      </a:r>
                      <a:r>
                        <a:rPr lang="zh-CN" altLang="en-US" sz="1200" u="none" strike="noStrike">
                          <a:effectLst/>
                        </a:rPr>
                        <a:t>月</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17">
                  <a:txBody>
                    <a:bodyPr/>
                    <a:lstStyle/>
                    <a:p>
                      <a:pPr algn="l" fontAlgn="b"/>
                      <a:r>
                        <a:rPr lang="zh-CN" altLang="en-US" sz="1100" u="none" strike="noStrike">
                          <a:effectLst/>
                        </a:rPr>
                        <a:t>使用对象</a:t>
                      </a:r>
                      <a:r>
                        <a:rPr lang="en-US" altLang="zh-CN" sz="1100" u="none" strike="noStrike">
                          <a:effectLst/>
                        </a:rPr>
                        <a:t>:</a:t>
                      </a:r>
                      <a:endParaRPr lang="en-US" altLang="zh-CN" sz="110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gridSpan="3">
                  <a:txBody>
                    <a:bodyPr/>
                    <a:lstStyle/>
                    <a:p>
                      <a:pPr algn="l"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03"/>
                  </a:ext>
                </a:extLst>
              </a:tr>
              <a:tr h="330906">
                <a:tc>
                  <a:txBody>
                    <a:bodyPr/>
                    <a:lstStyle/>
                    <a:p>
                      <a:pPr algn="l" fontAlgn="b"/>
                      <a:r>
                        <a:rPr lang="zh-CN" altLang="en-US" sz="1200" u="none" strike="noStrike">
                          <a:effectLst/>
                        </a:rPr>
                        <a:t>序</a:t>
                      </a:r>
                      <a:endParaRPr lang="zh-CN" altLang="en-US" sz="1200" b="0" i="0" u="none" strike="noStrike">
                        <a:effectLst/>
                        <a:latin typeface="宋体" panose="02010600030101010101" pitchFamily="2" charset="-122"/>
                        <a:ea typeface="宋体" panose="02010600030101010101" pitchFamily="2" charset="-122"/>
                      </a:endParaRPr>
                    </a:p>
                  </a:txBody>
                  <a:tcPr marL="0" marR="0" marT="0" marB="0"/>
                </a:tc>
                <a:tc gridSpan="4">
                  <a:txBody>
                    <a:bodyPr/>
                    <a:lstStyle/>
                    <a:p>
                      <a:pPr algn="ctr" fontAlgn="b"/>
                      <a:r>
                        <a:rPr lang="zh-CN" altLang="en-US" sz="1200" u="none" strike="noStrike" dirty="0">
                          <a:effectLst/>
                        </a:rPr>
                        <a:t>                                                               日期</a:t>
                      </a:r>
                      <a:endParaRPr lang="zh-CN" altLang="en-US" sz="1200" b="1" i="0" u="none" strike="noStrike" dirty="0">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rowSpan="2">
                  <a:txBody>
                    <a:bodyPr/>
                    <a:lstStyle/>
                    <a:p>
                      <a:pPr algn="ctr" fontAlgn="ctr"/>
                      <a:r>
                        <a:rPr lang="en-US" altLang="zh-CN" sz="1000" u="none" strike="noStrike">
                          <a:effectLst/>
                        </a:rPr>
                        <a:t>1</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100" u="none" strike="noStrike">
                          <a:effectLst/>
                        </a:rPr>
                        <a:t>2</a:t>
                      </a:r>
                      <a:endParaRPr lang="en-US" altLang="zh-CN" sz="11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3</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4</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5</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6</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7</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8</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9</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10</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11</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12</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13</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14</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15</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16</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17</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18</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19</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20</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21</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22</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23</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24</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25</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26</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27</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28</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29</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30</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tc rowSpan="2">
                  <a:txBody>
                    <a:bodyPr/>
                    <a:lstStyle/>
                    <a:p>
                      <a:pPr algn="ctr" fontAlgn="ctr"/>
                      <a:r>
                        <a:rPr lang="en-US" altLang="zh-CN" sz="1000" u="none" strike="noStrike">
                          <a:effectLst/>
                        </a:rPr>
                        <a:t>31</a:t>
                      </a:r>
                      <a:endParaRPr lang="en-US" altLang="zh-CN" sz="1000" b="1" i="0" u="none" strike="noStrike">
                        <a:effectLst/>
                        <a:latin typeface="宋体" panose="02010600030101010101" pitchFamily="2" charset="-122"/>
                        <a:ea typeface="宋体" panose="02010600030101010101" pitchFamily="2" charset="-122"/>
                      </a:endParaRPr>
                    </a:p>
                  </a:txBody>
                  <a:tcPr marL="0" marR="0" marT="0" marB="0" anchor="ctr"/>
                </a:tc>
                <a:extLst>
                  <a:ext uri="{0D108BD9-81ED-4DB2-BD59-A6C34878D82A}">
                    <a16:rowId xmlns:a16="http://schemas.microsoft.com/office/drawing/2014/main" val="10004"/>
                  </a:ext>
                </a:extLst>
              </a:tr>
              <a:tr h="165453">
                <a:tc>
                  <a:txBody>
                    <a:bodyPr/>
                    <a:lstStyle/>
                    <a:p>
                      <a:pPr algn="ctr" fontAlgn="b"/>
                      <a:r>
                        <a:rPr lang="zh-CN" altLang="en-US" sz="1200" u="none" strike="noStrike">
                          <a:effectLst/>
                        </a:rPr>
                        <a:t>号</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200" u="none" strike="noStrike">
                          <a:effectLst/>
                        </a:rPr>
                        <a:t>检查内容</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extLst>
                  <a:ext uri="{0D108BD9-81ED-4DB2-BD59-A6C34878D82A}">
                    <a16:rowId xmlns:a16="http://schemas.microsoft.com/office/drawing/2014/main" val="10005"/>
                  </a:ext>
                </a:extLst>
              </a:tr>
              <a:tr h="165453">
                <a:tc>
                  <a:txBody>
                    <a:bodyPr/>
                    <a:lstStyle/>
                    <a:p>
                      <a:pPr algn="ctr" fontAlgn="b"/>
                      <a:r>
                        <a:rPr lang="en-US" altLang="zh-CN" sz="1050" u="none" strike="noStrike">
                          <a:effectLst/>
                        </a:rPr>
                        <a:t>1</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☆云端数据库运行正常</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06"/>
                  </a:ext>
                </a:extLst>
              </a:tr>
              <a:tr h="165453">
                <a:tc>
                  <a:txBody>
                    <a:bodyPr/>
                    <a:lstStyle/>
                    <a:p>
                      <a:pPr algn="ctr" fontAlgn="b"/>
                      <a:r>
                        <a:rPr lang="en-US" altLang="zh-CN" sz="1050" u="none" strike="noStrike">
                          <a:effectLst/>
                        </a:rPr>
                        <a:t>2</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☆微信可搜索到小程序</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07"/>
                  </a:ext>
                </a:extLst>
              </a:tr>
              <a:tr h="165453">
                <a:tc>
                  <a:txBody>
                    <a:bodyPr/>
                    <a:lstStyle/>
                    <a:p>
                      <a:pPr algn="ctr" fontAlgn="b"/>
                      <a:r>
                        <a:rPr lang="en-US" altLang="zh-CN" sz="1050" u="none" strike="noStrike">
                          <a:effectLst/>
                        </a:rPr>
                        <a:t>3</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☆群组数据库备份作业</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08"/>
                  </a:ext>
                </a:extLst>
              </a:tr>
              <a:tr h="165453">
                <a:tc>
                  <a:txBody>
                    <a:bodyPr/>
                    <a:lstStyle/>
                    <a:p>
                      <a:pPr algn="ctr" fontAlgn="b"/>
                      <a:r>
                        <a:rPr lang="en-US" altLang="zh-CN" sz="1050" u="none" strike="noStrike">
                          <a:effectLst/>
                        </a:rPr>
                        <a:t>4</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☆用户数据库备份作业</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09"/>
                  </a:ext>
                </a:extLst>
              </a:tr>
              <a:tr h="165453">
                <a:tc>
                  <a:txBody>
                    <a:bodyPr/>
                    <a:lstStyle/>
                    <a:p>
                      <a:pPr algn="ctr" fontAlgn="b"/>
                      <a:r>
                        <a:rPr lang="en-US" altLang="zh-CN" sz="1050" u="none" strike="noStrike">
                          <a:effectLst/>
                        </a:rPr>
                        <a:t>5</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☆公告总数数据库备份作业</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10"/>
                  </a:ext>
                </a:extLst>
              </a:tr>
              <a:tr h="165453">
                <a:tc>
                  <a:txBody>
                    <a:bodyPr/>
                    <a:lstStyle/>
                    <a:p>
                      <a:pPr algn="ctr" fontAlgn="b"/>
                      <a:r>
                        <a:rPr lang="en-US" altLang="zh-CN" sz="1050" u="none" strike="noStrike">
                          <a:effectLst/>
                        </a:rPr>
                        <a:t>6</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☆各模块地图加载正常</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11"/>
                  </a:ext>
                </a:extLst>
              </a:tr>
              <a:tr h="165453">
                <a:tc>
                  <a:txBody>
                    <a:bodyPr/>
                    <a:lstStyle/>
                    <a:p>
                      <a:pPr algn="ctr" fontAlgn="b"/>
                      <a:r>
                        <a:rPr lang="en-US" altLang="zh-CN" sz="1050" u="none" strike="noStrike">
                          <a:effectLst/>
                        </a:rPr>
                        <a:t>7</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☆公告创建正常</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12"/>
                  </a:ext>
                </a:extLst>
              </a:tr>
              <a:tr h="165453">
                <a:tc>
                  <a:txBody>
                    <a:bodyPr/>
                    <a:lstStyle/>
                    <a:p>
                      <a:pPr algn="ctr" fontAlgn="b"/>
                      <a:r>
                        <a:rPr lang="en-US" altLang="zh-CN" sz="1050" u="none" strike="noStrike">
                          <a:effectLst/>
                        </a:rPr>
                        <a:t>8</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☆公告搜索正常</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13"/>
                  </a:ext>
                </a:extLst>
              </a:tr>
              <a:tr h="165453">
                <a:tc>
                  <a:txBody>
                    <a:bodyPr/>
                    <a:lstStyle/>
                    <a:p>
                      <a:pPr algn="ctr" fontAlgn="b"/>
                      <a:r>
                        <a:rPr lang="en-US" altLang="zh-CN" sz="1050" u="none" strike="noStrike">
                          <a:effectLst/>
                        </a:rPr>
                        <a:t>9</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☆评价机制正常</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14"/>
                  </a:ext>
                </a:extLst>
              </a:tr>
              <a:tr h="165453">
                <a:tc>
                  <a:txBody>
                    <a:bodyPr/>
                    <a:lstStyle/>
                    <a:p>
                      <a:pPr algn="ctr" fontAlgn="b"/>
                      <a:r>
                        <a:rPr lang="en-US" altLang="zh-CN" sz="1050" u="none" strike="noStrike">
                          <a:effectLst/>
                        </a:rPr>
                        <a:t>10</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☆个人信息查看正常</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15"/>
                  </a:ext>
                </a:extLst>
              </a:tr>
              <a:tr h="165453">
                <a:tc>
                  <a:txBody>
                    <a:bodyPr/>
                    <a:lstStyle/>
                    <a:p>
                      <a:pPr algn="ctr" fontAlgn="b"/>
                      <a:r>
                        <a:rPr lang="en-US" altLang="zh-CN" sz="1050" u="none" strike="noStrike">
                          <a:effectLst/>
                        </a:rPr>
                        <a:t>11</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☆评价查看正常</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16"/>
                  </a:ext>
                </a:extLst>
              </a:tr>
              <a:tr h="165453">
                <a:tc>
                  <a:txBody>
                    <a:bodyPr/>
                    <a:lstStyle/>
                    <a:p>
                      <a:pPr algn="ctr" fontAlgn="b"/>
                      <a:r>
                        <a:rPr lang="en-US" altLang="zh-CN" sz="1050" u="none" strike="noStrike">
                          <a:effectLst/>
                        </a:rPr>
                        <a:t>12</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☆个人信息填写正常</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17"/>
                  </a:ext>
                </a:extLst>
              </a:tr>
              <a:tr h="165453">
                <a:tc>
                  <a:txBody>
                    <a:bodyPr/>
                    <a:lstStyle/>
                    <a:p>
                      <a:pPr algn="ctr" fontAlgn="b"/>
                      <a:r>
                        <a:rPr lang="en-US" altLang="zh-CN" sz="1050" u="none" strike="noStrike">
                          <a:effectLst/>
                        </a:rPr>
                        <a:t>13</a:t>
                      </a:r>
                      <a:endParaRPr lang="en-US" altLang="zh-CN" sz="1050" b="1" i="0" u="none" strike="noStrike">
                        <a:effectLst/>
                        <a:latin typeface="宋体" panose="02010600030101010101" pitchFamily="2" charset="-122"/>
                        <a:ea typeface="宋体" panose="02010600030101010101" pitchFamily="2" charset="-122"/>
                      </a:endParaRPr>
                    </a:p>
                  </a:txBody>
                  <a:tcPr marL="0" marR="0" marT="0" marB="0" anchor="b"/>
                </a:tc>
                <a:tc gridSpan="4">
                  <a:txBody>
                    <a:bodyPr/>
                    <a:lstStyle/>
                    <a:p>
                      <a:pPr algn="l" fontAlgn="b"/>
                      <a:r>
                        <a:rPr lang="zh-CN" altLang="en-US" sz="1050" u="none" strike="noStrike">
                          <a:effectLst/>
                        </a:rPr>
                        <a:t>△启停速度符合预期</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50" u="none" strike="noStrike">
                          <a:effectLst/>
                        </a:rPr>
                        <a:t>　</a:t>
                      </a:r>
                      <a:endParaRPr lang="zh-CN" altLang="en-US" sz="1050" b="0"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18"/>
                  </a:ext>
                </a:extLst>
              </a:tr>
              <a:tr h="165453">
                <a:tc>
                  <a:txBody>
                    <a:bodyPr/>
                    <a:lstStyle/>
                    <a:p>
                      <a:pPr algn="l" fontAlgn="b"/>
                      <a:r>
                        <a:rPr lang="zh-CN" altLang="en-US" sz="1100" u="none" strike="noStrike">
                          <a:effectLst/>
                        </a:rPr>
                        <a:t>注</a:t>
                      </a:r>
                      <a:r>
                        <a:rPr lang="en-US" altLang="zh-CN" sz="1100" u="none" strike="noStrike">
                          <a:effectLst/>
                        </a:rPr>
                        <a:t>:</a:t>
                      </a:r>
                      <a:endParaRPr lang="en-US" altLang="zh-CN" sz="1100" b="1" i="0" u="none" strike="noStrike">
                        <a:effectLst/>
                        <a:latin typeface="宋体" panose="02010600030101010101" pitchFamily="2" charset="-122"/>
                        <a:ea typeface="宋体" panose="02010600030101010101" pitchFamily="2" charset="-122"/>
                      </a:endParaRPr>
                    </a:p>
                  </a:txBody>
                  <a:tcPr marL="0" marR="0" marT="0" marB="0" anchor="b"/>
                </a:tc>
                <a:tc gridSpan="3">
                  <a:txBody>
                    <a:bodyPr/>
                    <a:lstStyle/>
                    <a:p>
                      <a:pPr algn="l" fontAlgn="b"/>
                      <a:r>
                        <a:rPr lang="en-US" altLang="zh-CN" sz="1050" u="none" strike="noStrike">
                          <a:effectLst/>
                        </a:rPr>
                        <a:t>1.☆</a:t>
                      </a:r>
                      <a:r>
                        <a:rPr lang="zh-CN" altLang="en-US" sz="1050" u="none" strike="noStrike">
                          <a:effectLst/>
                        </a:rPr>
                        <a:t>表示每日必做</a:t>
                      </a:r>
                      <a:r>
                        <a:rPr lang="en-US" altLang="zh-CN" sz="1050" u="none" strike="noStrike">
                          <a:effectLst/>
                        </a:rPr>
                        <a:t>;"△"</a:t>
                      </a:r>
                      <a:r>
                        <a:rPr lang="zh-CN" altLang="en-US" sz="1050" u="none" strike="noStrike">
                          <a:effectLst/>
                        </a:rPr>
                        <a:t>表示每周做一次</a:t>
                      </a:r>
                      <a:endParaRPr lang="zh-CN" altLang="en-US" sz="1050" b="1" i="0" u="none" strike="noStrike">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900" u="none" strike="noStrike">
                          <a:effectLst/>
                        </a:rPr>
                        <a:t>　</a:t>
                      </a:r>
                      <a:endParaRPr lang="zh-CN" altLang="en-US" sz="900" b="1" i="0" u="none" strike="noStrike">
                        <a:effectLst/>
                        <a:latin typeface="Times New Roman" panose="02020603050405020304" pitchFamily="18" charset="0"/>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19"/>
                  </a:ext>
                </a:extLst>
              </a:tr>
              <a:tr h="165453">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gridSpan="3">
                  <a:txBody>
                    <a:bodyPr/>
                    <a:lstStyle/>
                    <a:p>
                      <a:pPr algn="l" fontAlgn="b"/>
                      <a:r>
                        <a:rPr lang="en-US" altLang="zh-CN" sz="1050" u="none" strike="noStrike" dirty="0">
                          <a:effectLst/>
                        </a:rPr>
                        <a:t>2.</a:t>
                      </a:r>
                      <a:r>
                        <a:rPr lang="zh-CN" altLang="en-US" sz="1050" u="none" strike="noStrike" dirty="0">
                          <a:effectLst/>
                        </a:rPr>
                        <a:t>良好用</a:t>
                      </a:r>
                      <a:r>
                        <a:rPr lang="en-US" altLang="zh-CN" sz="1050" u="none" strike="noStrike" dirty="0">
                          <a:effectLst/>
                        </a:rPr>
                        <a:t>"√"</a:t>
                      </a:r>
                      <a:r>
                        <a:rPr lang="zh-CN" altLang="en-US" sz="1050" u="none" strike="noStrike" dirty="0">
                          <a:effectLst/>
                        </a:rPr>
                        <a:t>表示</a:t>
                      </a:r>
                      <a:r>
                        <a:rPr lang="en-US" altLang="zh-CN" sz="1050" u="none" strike="noStrike" dirty="0">
                          <a:effectLst/>
                        </a:rPr>
                        <a:t>,</a:t>
                      </a:r>
                      <a:r>
                        <a:rPr lang="zh-CN" altLang="en-US" sz="1050" u="none" strike="noStrike" dirty="0">
                          <a:effectLst/>
                        </a:rPr>
                        <a:t>待修用</a:t>
                      </a:r>
                      <a:r>
                        <a:rPr lang="en-US" altLang="zh-CN" sz="1050" u="none" strike="noStrike" dirty="0">
                          <a:effectLst/>
                        </a:rPr>
                        <a:t>"</a:t>
                      </a:r>
                      <a:r>
                        <a:rPr lang="en-US" sz="1050" u="none" strike="noStrike" dirty="0">
                          <a:effectLst/>
                        </a:rPr>
                        <a:t>X"</a:t>
                      </a:r>
                      <a:r>
                        <a:rPr lang="zh-CN" altLang="en-US" sz="1050" u="none" strike="noStrike" dirty="0">
                          <a:effectLst/>
                        </a:rPr>
                        <a:t>表示</a:t>
                      </a:r>
                      <a:r>
                        <a:rPr lang="en-US" altLang="zh-CN" sz="1050" u="none" strike="noStrike" dirty="0">
                          <a:effectLst/>
                        </a:rPr>
                        <a:t>;</a:t>
                      </a:r>
                      <a:endParaRPr lang="en-US" altLang="zh-CN" sz="1050" b="1" i="0" u="none" strike="noStrike" dirty="0">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a:txBody>
                    <a:bodyPr/>
                    <a:lstStyle/>
                    <a:p>
                      <a:pPr algn="l" fontAlgn="b"/>
                      <a:r>
                        <a:rPr lang="zh-CN" altLang="en-US" sz="900" u="none" strike="noStrike">
                          <a:effectLst/>
                        </a:rPr>
                        <a:t>　</a:t>
                      </a:r>
                      <a:endParaRPr lang="zh-CN" altLang="en-US" sz="9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900" u="none" strike="noStrike">
                          <a:effectLst/>
                        </a:rPr>
                        <a:t>　</a:t>
                      </a:r>
                      <a:endParaRPr lang="zh-CN" altLang="en-US" sz="900" b="1" i="0" u="none" strike="noStrike">
                        <a:effectLst/>
                        <a:latin typeface="Times New Roman" panose="02020603050405020304" pitchFamily="18" charset="0"/>
                        <a:ea typeface="宋体" panose="02010600030101010101" pitchFamily="2" charset="-122"/>
                      </a:endParaRPr>
                    </a:p>
                  </a:txBody>
                  <a:tcPr marL="0" marR="0" marT="0" marB="0" anchor="b"/>
                </a:tc>
                <a:tc>
                  <a:txBody>
                    <a:bodyPr/>
                    <a:lstStyle/>
                    <a:p>
                      <a:pPr algn="l" fontAlgn="b"/>
                      <a:r>
                        <a:rPr lang="zh-CN" altLang="en-US" sz="1200" u="none" strike="noStrike">
                          <a:effectLst/>
                        </a:rPr>
                        <a:t>　</a:t>
                      </a:r>
                      <a:endParaRPr lang="zh-CN" altLang="en-US" sz="12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l"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extLst>
                  <a:ext uri="{0D108BD9-81ED-4DB2-BD59-A6C34878D82A}">
                    <a16:rowId xmlns:a16="http://schemas.microsoft.com/office/drawing/2014/main" val="10020"/>
                  </a:ext>
                </a:extLst>
              </a:tr>
              <a:tr h="144772">
                <a:tc gridSpan="36">
                  <a:txBody>
                    <a:bodyPr/>
                    <a:lstStyle/>
                    <a:p>
                      <a:pPr algn="ctr" fontAlgn="b"/>
                      <a:r>
                        <a:rPr lang="zh-CN" altLang="en-US" sz="1100" u="none" strike="noStrike">
                          <a:effectLst/>
                        </a:rPr>
                        <a:t>异常处理记录</a:t>
                      </a:r>
                      <a:endParaRPr lang="zh-CN" altLang="en-US" sz="110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21"/>
                  </a:ext>
                </a:extLst>
              </a:tr>
              <a:tr h="144772">
                <a:tc gridSpan="2">
                  <a:txBody>
                    <a:bodyPr/>
                    <a:lstStyle/>
                    <a:p>
                      <a:pPr algn="ctr" fontAlgn="b"/>
                      <a:r>
                        <a:rPr lang="zh-CN" altLang="en-US" sz="1000" u="none" strike="noStrike">
                          <a:effectLst/>
                        </a:rPr>
                        <a:t>序号</a:t>
                      </a:r>
                      <a:endParaRPr lang="zh-CN" altLang="en-US" sz="100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a:txBody>
                    <a:bodyPr/>
                    <a:lstStyle/>
                    <a:p>
                      <a:pPr algn="ctr" fontAlgn="b"/>
                      <a:r>
                        <a:rPr lang="zh-CN" altLang="en-US" sz="1000" u="none" strike="noStrike">
                          <a:effectLst/>
                        </a:rPr>
                        <a:t>故障原因</a:t>
                      </a:r>
                      <a:endParaRPr lang="zh-CN" altLang="en-US" sz="1000" b="1" i="0" u="none" strike="noStrike">
                        <a:effectLst/>
                        <a:latin typeface="宋体" panose="02010600030101010101" pitchFamily="2" charset="-122"/>
                        <a:ea typeface="宋体" panose="02010600030101010101" pitchFamily="2" charset="-122"/>
                      </a:endParaRPr>
                    </a:p>
                  </a:txBody>
                  <a:tcPr marL="0" marR="0" marT="0" marB="0" anchor="b"/>
                </a:tc>
                <a:tc>
                  <a:txBody>
                    <a:bodyPr/>
                    <a:lstStyle/>
                    <a:p>
                      <a:pPr algn="ctr" fontAlgn="b"/>
                      <a:r>
                        <a:rPr lang="zh-CN" altLang="en-US" sz="1000" u="none" strike="noStrike">
                          <a:effectLst/>
                        </a:rPr>
                        <a:t>处理方法</a:t>
                      </a:r>
                      <a:endParaRPr lang="zh-CN" altLang="en-US" sz="1000" b="1" i="0" u="none" strike="noStrike">
                        <a:effectLst/>
                        <a:latin typeface="宋体" panose="02010600030101010101" pitchFamily="2" charset="-122"/>
                        <a:ea typeface="宋体" panose="02010600030101010101" pitchFamily="2" charset="-122"/>
                      </a:endParaRPr>
                    </a:p>
                  </a:txBody>
                  <a:tcPr marL="0" marR="0" marT="0" marB="0" anchor="b"/>
                </a:tc>
                <a:tc gridSpan="18">
                  <a:txBody>
                    <a:bodyPr/>
                    <a:lstStyle/>
                    <a:p>
                      <a:pPr algn="ctr" fontAlgn="b"/>
                      <a:r>
                        <a:rPr lang="zh-CN" altLang="en-US" sz="1100" u="none" strike="noStrike">
                          <a:effectLst/>
                        </a:rPr>
                        <a:t>处理效果</a:t>
                      </a:r>
                      <a:endParaRPr lang="zh-CN" altLang="en-US" sz="110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00" u="none" strike="noStrike">
                          <a:effectLst/>
                        </a:rPr>
                        <a:t>处理人签名</a:t>
                      </a:r>
                      <a:endParaRPr lang="zh-CN" altLang="en-US" sz="100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00" u="none" strike="noStrike">
                          <a:effectLst/>
                        </a:rPr>
                        <a:t>确认</a:t>
                      </a:r>
                      <a:endParaRPr lang="zh-CN" altLang="en-US" sz="100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4">
                  <a:txBody>
                    <a:bodyPr/>
                    <a:lstStyle/>
                    <a:p>
                      <a:pPr algn="ctr" fontAlgn="b"/>
                      <a:r>
                        <a:rPr lang="zh-CN" altLang="en-US" sz="1000" u="none" strike="noStrike">
                          <a:effectLst/>
                        </a:rPr>
                        <a:t>日期</a:t>
                      </a:r>
                      <a:endParaRPr lang="zh-CN" altLang="en-US" sz="100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22"/>
                  </a:ext>
                </a:extLst>
              </a:tr>
              <a:tr h="164371">
                <a:tc gridSpan="2">
                  <a:txBody>
                    <a:bodyPr/>
                    <a:lstStyle/>
                    <a:p>
                      <a:pPr algn="ctr" fontAlgn="b"/>
                      <a:r>
                        <a:rPr lang="en-US" altLang="zh-CN" sz="1000" u="none" strike="noStrike">
                          <a:effectLst/>
                        </a:rPr>
                        <a:t>1</a:t>
                      </a:r>
                      <a:endParaRPr lang="en-US" altLang="zh-CN" sz="1000" b="1" i="0" u="none" strike="noStrike">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a:txBody>
                    <a:bodyPr/>
                    <a:lstStyle/>
                    <a:p>
                      <a:pPr algn="ctr" fontAlgn="b"/>
                      <a:r>
                        <a:rPr lang="zh-CN" altLang="en-US" sz="1000" u="none" strike="noStrike">
                          <a:effectLst/>
                        </a:rPr>
                        <a:t>　</a:t>
                      </a:r>
                      <a:endParaRPr lang="zh-CN" altLang="en-US" sz="1000" b="0" i="0" u="none" strike="noStrike">
                        <a:effectLst/>
                        <a:latin typeface="Times New Roman" panose="02020603050405020304" pitchFamily="18" charset="0"/>
                        <a:ea typeface="宋体" panose="02010600030101010101" pitchFamily="2" charset="-122"/>
                      </a:endParaRPr>
                    </a:p>
                  </a:txBody>
                  <a:tcPr marL="0" marR="0" marT="0" marB="0" anchor="b"/>
                </a:tc>
                <a:tc>
                  <a:txBody>
                    <a:bodyPr/>
                    <a:lstStyle/>
                    <a:p>
                      <a:pPr algn="ctr" fontAlgn="b"/>
                      <a:r>
                        <a:rPr lang="zh-CN" altLang="en-US" sz="1000" u="none" strike="noStrike">
                          <a:effectLst/>
                        </a:rPr>
                        <a:t>　</a:t>
                      </a:r>
                      <a:endParaRPr lang="zh-CN" altLang="en-US" sz="1000" b="0" i="0" u="none" strike="noStrike">
                        <a:effectLst/>
                        <a:latin typeface="Times New Roman" panose="02020603050405020304" pitchFamily="18" charset="0"/>
                        <a:ea typeface="宋体" panose="02010600030101010101" pitchFamily="2" charset="-122"/>
                      </a:endParaRPr>
                    </a:p>
                  </a:txBody>
                  <a:tcPr marL="0" marR="0" marT="0" marB="0" anchor="b"/>
                </a:tc>
                <a:tc gridSpan="18">
                  <a:txBody>
                    <a:bodyPr/>
                    <a:lstStyle/>
                    <a:p>
                      <a:pPr algn="l" fontAlgn="b"/>
                      <a:r>
                        <a:rPr lang="zh-CN" altLang="en-US" sz="1100" u="none" strike="noStrike">
                          <a:effectLst/>
                        </a:rPr>
                        <a:t>　</a:t>
                      </a:r>
                      <a:endParaRPr lang="zh-CN" altLang="en-US" sz="110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00" u="none" strike="noStrike">
                          <a:effectLst/>
                        </a:rPr>
                        <a:t>　</a:t>
                      </a:r>
                      <a:endParaRPr lang="zh-CN" altLang="en-US" sz="100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00" u="none" strike="noStrike">
                          <a:effectLst/>
                        </a:rPr>
                        <a:t>　</a:t>
                      </a:r>
                      <a:endParaRPr lang="zh-CN" altLang="en-US" sz="100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4">
                  <a:txBody>
                    <a:bodyPr/>
                    <a:lstStyle/>
                    <a:p>
                      <a:pPr algn="ctr" fontAlgn="b"/>
                      <a:r>
                        <a:rPr lang="zh-CN" altLang="en-US" sz="1000" u="none" strike="noStrike">
                          <a:effectLst/>
                        </a:rPr>
                        <a:t>　</a:t>
                      </a:r>
                      <a:endParaRPr lang="zh-CN" altLang="en-US" sz="1000" b="0" i="0" u="none" strike="noStrike">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23"/>
                  </a:ext>
                </a:extLst>
              </a:tr>
              <a:tr h="164371">
                <a:tc gridSpan="2">
                  <a:txBody>
                    <a:bodyPr/>
                    <a:lstStyle/>
                    <a:p>
                      <a:pPr algn="ctr" fontAlgn="b"/>
                      <a:r>
                        <a:rPr lang="en-US" altLang="zh-CN" sz="1000" u="none" strike="noStrike">
                          <a:effectLst/>
                        </a:rPr>
                        <a:t>2</a:t>
                      </a:r>
                      <a:endParaRPr lang="en-US" altLang="zh-CN" sz="1000" b="1" i="0" u="none" strike="noStrike">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a:txBody>
                    <a:bodyPr/>
                    <a:lstStyle/>
                    <a:p>
                      <a:pPr algn="ctr" fontAlgn="b"/>
                      <a:r>
                        <a:rPr lang="zh-CN" altLang="en-US" sz="1000" u="none" strike="noStrike">
                          <a:effectLst/>
                        </a:rPr>
                        <a:t>　</a:t>
                      </a:r>
                      <a:endParaRPr lang="zh-CN" altLang="en-US" sz="1000" b="0" i="0" u="none" strike="noStrike">
                        <a:effectLst/>
                        <a:latin typeface="Times New Roman" panose="02020603050405020304" pitchFamily="18" charset="0"/>
                        <a:ea typeface="宋体" panose="02010600030101010101" pitchFamily="2" charset="-122"/>
                      </a:endParaRPr>
                    </a:p>
                  </a:txBody>
                  <a:tcPr marL="0" marR="0" marT="0" marB="0" anchor="b"/>
                </a:tc>
                <a:tc>
                  <a:txBody>
                    <a:bodyPr/>
                    <a:lstStyle/>
                    <a:p>
                      <a:pPr algn="ctr" fontAlgn="b"/>
                      <a:r>
                        <a:rPr lang="zh-CN" altLang="en-US" sz="1000" u="none" strike="noStrike">
                          <a:effectLst/>
                        </a:rPr>
                        <a:t>　</a:t>
                      </a:r>
                      <a:endParaRPr lang="zh-CN" altLang="en-US" sz="1000" b="0" i="0" u="none" strike="noStrike">
                        <a:effectLst/>
                        <a:latin typeface="Times New Roman" panose="02020603050405020304" pitchFamily="18" charset="0"/>
                        <a:ea typeface="宋体" panose="02010600030101010101" pitchFamily="2" charset="-122"/>
                      </a:endParaRPr>
                    </a:p>
                  </a:txBody>
                  <a:tcPr marL="0" marR="0" marT="0" marB="0" anchor="b"/>
                </a:tc>
                <a:tc gridSpan="18">
                  <a:txBody>
                    <a:bodyPr/>
                    <a:lstStyle/>
                    <a:p>
                      <a:pPr algn="l" fontAlgn="b"/>
                      <a:r>
                        <a:rPr lang="zh-CN" altLang="en-US" sz="1100" u="none" strike="noStrike">
                          <a:effectLst/>
                        </a:rPr>
                        <a:t>　</a:t>
                      </a:r>
                      <a:endParaRPr lang="zh-CN" altLang="en-US" sz="110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00" u="none" strike="noStrike">
                          <a:effectLst/>
                        </a:rPr>
                        <a:t>　</a:t>
                      </a:r>
                      <a:endParaRPr lang="zh-CN" altLang="en-US" sz="100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00" u="none" strike="noStrike">
                          <a:effectLst/>
                        </a:rPr>
                        <a:t>　</a:t>
                      </a:r>
                      <a:endParaRPr lang="zh-CN" altLang="en-US" sz="1000" b="0"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4">
                  <a:txBody>
                    <a:bodyPr/>
                    <a:lstStyle/>
                    <a:p>
                      <a:pPr algn="ctr" fontAlgn="b"/>
                      <a:r>
                        <a:rPr lang="zh-CN" altLang="en-US" sz="1000" u="none" strike="noStrike">
                          <a:effectLst/>
                        </a:rPr>
                        <a:t>　</a:t>
                      </a:r>
                      <a:endParaRPr lang="zh-CN" altLang="en-US" sz="1000" b="0" i="0" u="none" strike="noStrike">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24"/>
                  </a:ext>
                </a:extLst>
              </a:tr>
              <a:tr h="165453">
                <a:tc gridSpan="2">
                  <a:txBody>
                    <a:bodyPr/>
                    <a:lstStyle/>
                    <a:p>
                      <a:pPr algn="ctr" fontAlgn="b"/>
                      <a:r>
                        <a:rPr lang="en-US" altLang="zh-CN" sz="900" u="none" strike="noStrike">
                          <a:effectLst/>
                        </a:rPr>
                        <a:t>3</a:t>
                      </a:r>
                      <a:endParaRPr lang="en-US" altLang="zh-CN" sz="900" b="1" i="0" u="none" strike="noStrike">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a:txBody>
                    <a:bodyPr/>
                    <a:lstStyle/>
                    <a:p>
                      <a:pPr algn="ctr" fontAlgn="b"/>
                      <a:r>
                        <a:rPr lang="zh-CN" altLang="en-US" sz="900" u="none" strike="noStrike">
                          <a:effectLst/>
                        </a:rPr>
                        <a:t>　</a:t>
                      </a:r>
                      <a:endParaRPr lang="zh-CN" altLang="en-US" sz="900" b="1" i="0" u="none" strike="noStrike">
                        <a:effectLst/>
                        <a:latin typeface="Times New Roman" panose="02020603050405020304" pitchFamily="18" charset="0"/>
                        <a:ea typeface="宋体" panose="02010600030101010101" pitchFamily="2" charset="-122"/>
                      </a:endParaRPr>
                    </a:p>
                  </a:txBody>
                  <a:tcPr marL="0" marR="0" marT="0" marB="0" anchor="b"/>
                </a:tc>
                <a:tc>
                  <a:txBody>
                    <a:bodyPr/>
                    <a:lstStyle/>
                    <a:p>
                      <a:pPr algn="ctr" fontAlgn="b"/>
                      <a:r>
                        <a:rPr lang="zh-CN" altLang="en-US" sz="900" u="none" strike="noStrike">
                          <a:effectLst/>
                        </a:rPr>
                        <a:t>　</a:t>
                      </a:r>
                      <a:endParaRPr lang="zh-CN" altLang="en-US" sz="900" b="1" i="0" u="none" strike="noStrike">
                        <a:effectLst/>
                        <a:latin typeface="Times New Roman" panose="02020603050405020304" pitchFamily="18" charset="0"/>
                        <a:ea typeface="宋体" panose="02010600030101010101" pitchFamily="2" charset="-122"/>
                      </a:endParaRPr>
                    </a:p>
                  </a:txBody>
                  <a:tcPr marL="0" marR="0" marT="0" marB="0" anchor="b"/>
                </a:tc>
                <a:tc gridSpan="18">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4">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25"/>
                  </a:ext>
                </a:extLst>
              </a:tr>
              <a:tr h="165453">
                <a:tc gridSpan="2">
                  <a:txBody>
                    <a:bodyPr/>
                    <a:lstStyle/>
                    <a:p>
                      <a:pPr algn="ctr" fontAlgn="b"/>
                      <a:r>
                        <a:rPr lang="en-US" altLang="zh-CN" sz="900" u="none" strike="noStrike">
                          <a:effectLst/>
                        </a:rPr>
                        <a:t>4</a:t>
                      </a:r>
                      <a:endParaRPr lang="en-US" altLang="zh-CN" sz="900" b="1" i="0" u="none" strike="noStrike">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a:txBody>
                    <a:bodyPr/>
                    <a:lstStyle/>
                    <a:p>
                      <a:pPr algn="ctr" fontAlgn="b"/>
                      <a:r>
                        <a:rPr lang="zh-CN" altLang="en-US" sz="900" u="none" strike="noStrike">
                          <a:effectLst/>
                        </a:rPr>
                        <a:t>　</a:t>
                      </a:r>
                      <a:endParaRPr lang="zh-CN" altLang="en-US" sz="900" b="1" i="0" u="none" strike="noStrike">
                        <a:effectLst/>
                        <a:latin typeface="Times New Roman" panose="02020603050405020304" pitchFamily="18" charset="0"/>
                        <a:ea typeface="宋体" panose="02010600030101010101" pitchFamily="2" charset="-122"/>
                      </a:endParaRPr>
                    </a:p>
                  </a:txBody>
                  <a:tcPr marL="0" marR="0" marT="0" marB="0" anchor="b"/>
                </a:tc>
                <a:tc>
                  <a:txBody>
                    <a:bodyPr/>
                    <a:lstStyle/>
                    <a:p>
                      <a:pPr algn="ctr" fontAlgn="b"/>
                      <a:r>
                        <a:rPr lang="zh-CN" altLang="en-US" sz="900" u="none" strike="noStrike">
                          <a:effectLst/>
                        </a:rPr>
                        <a:t>　</a:t>
                      </a:r>
                      <a:endParaRPr lang="zh-CN" altLang="en-US" sz="900" b="1" i="0" u="none" strike="noStrike">
                        <a:effectLst/>
                        <a:latin typeface="Times New Roman" panose="02020603050405020304" pitchFamily="18" charset="0"/>
                        <a:ea typeface="宋体" panose="02010600030101010101" pitchFamily="2" charset="-122"/>
                      </a:endParaRPr>
                    </a:p>
                  </a:txBody>
                  <a:tcPr marL="0" marR="0" marT="0" marB="0" anchor="b"/>
                </a:tc>
                <a:tc gridSpan="18">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4">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26"/>
                  </a:ext>
                </a:extLst>
              </a:tr>
              <a:tr h="165453">
                <a:tc gridSpan="2">
                  <a:txBody>
                    <a:bodyPr/>
                    <a:lstStyle/>
                    <a:p>
                      <a:pPr algn="ctr" fontAlgn="b"/>
                      <a:r>
                        <a:rPr lang="en-US" altLang="zh-CN" sz="900" u="none" strike="noStrike">
                          <a:effectLst/>
                        </a:rPr>
                        <a:t>5</a:t>
                      </a:r>
                      <a:endParaRPr lang="en-US" altLang="zh-CN" sz="900" b="1" i="0" u="none" strike="noStrike">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a:txBody>
                    <a:bodyPr/>
                    <a:lstStyle/>
                    <a:p>
                      <a:pPr algn="ctr" fontAlgn="b"/>
                      <a:r>
                        <a:rPr lang="zh-CN" altLang="en-US" sz="900" u="none" strike="noStrike">
                          <a:effectLst/>
                        </a:rPr>
                        <a:t>　</a:t>
                      </a:r>
                      <a:endParaRPr lang="zh-CN" altLang="en-US" sz="900" b="1" i="0" u="none" strike="noStrike">
                        <a:effectLst/>
                        <a:latin typeface="Times New Roman" panose="02020603050405020304" pitchFamily="18" charset="0"/>
                        <a:ea typeface="宋体" panose="02010600030101010101" pitchFamily="2" charset="-122"/>
                      </a:endParaRPr>
                    </a:p>
                  </a:txBody>
                  <a:tcPr marL="0" marR="0" marT="0" marB="0" anchor="b"/>
                </a:tc>
                <a:tc>
                  <a:txBody>
                    <a:bodyPr/>
                    <a:lstStyle/>
                    <a:p>
                      <a:pPr algn="ctr" fontAlgn="b"/>
                      <a:r>
                        <a:rPr lang="zh-CN" altLang="en-US" sz="900" u="none" strike="noStrike">
                          <a:effectLst/>
                        </a:rPr>
                        <a:t>　</a:t>
                      </a:r>
                      <a:endParaRPr lang="zh-CN" altLang="en-US" sz="900" b="1" i="0" u="none" strike="noStrike">
                        <a:effectLst/>
                        <a:latin typeface="Times New Roman" panose="02020603050405020304" pitchFamily="18" charset="0"/>
                        <a:ea typeface="宋体" panose="02010600030101010101" pitchFamily="2" charset="-122"/>
                      </a:endParaRPr>
                    </a:p>
                  </a:txBody>
                  <a:tcPr marL="0" marR="0" marT="0" marB="0" anchor="b"/>
                </a:tc>
                <a:tc gridSpan="18">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4">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27"/>
                  </a:ext>
                </a:extLst>
              </a:tr>
              <a:tr h="165453">
                <a:tc gridSpan="2">
                  <a:txBody>
                    <a:bodyPr/>
                    <a:lstStyle/>
                    <a:p>
                      <a:pPr algn="ctr" fontAlgn="b"/>
                      <a:r>
                        <a:rPr lang="en-US" altLang="zh-CN" sz="900" u="none" strike="noStrike">
                          <a:effectLst/>
                        </a:rPr>
                        <a:t>6</a:t>
                      </a:r>
                      <a:endParaRPr lang="en-US" altLang="zh-CN" sz="900" b="1" i="0" u="none" strike="noStrike">
                        <a:effectLst/>
                        <a:latin typeface="Times New Roman" panose="02020603050405020304" pitchFamily="18" charset="0"/>
                        <a:ea typeface="宋体" panose="02010600030101010101" pitchFamily="2" charset="-122"/>
                      </a:endParaRPr>
                    </a:p>
                  </a:txBody>
                  <a:tcPr marL="0" marR="0" marT="0" marB="0" anchor="b"/>
                </a:tc>
                <a:tc hMerge="1">
                  <a:txBody>
                    <a:bodyPr/>
                    <a:lstStyle/>
                    <a:p>
                      <a:endParaRPr lang="zh-CN"/>
                    </a:p>
                  </a:txBody>
                  <a:tcPr/>
                </a:tc>
                <a:tc>
                  <a:txBody>
                    <a:bodyPr/>
                    <a:lstStyle/>
                    <a:p>
                      <a:pPr algn="ctr" fontAlgn="b"/>
                      <a:r>
                        <a:rPr lang="zh-CN" altLang="en-US" sz="900" u="none" strike="noStrike">
                          <a:effectLst/>
                        </a:rPr>
                        <a:t>　</a:t>
                      </a:r>
                      <a:endParaRPr lang="zh-CN" altLang="en-US" sz="900" b="1" i="0" u="none" strike="noStrike">
                        <a:effectLst/>
                        <a:latin typeface="Times New Roman" panose="02020603050405020304" pitchFamily="18" charset="0"/>
                        <a:ea typeface="宋体" panose="02010600030101010101" pitchFamily="2" charset="-122"/>
                      </a:endParaRPr>
                    </a:p>
                  </a:txBody>
                  <a:tcPr marL="0" marR="0" marT="0" marB="0" anchor="b"/>
                </a:tc>
                <a:tc>
                  <a:txBody>
                    <a:bodyPr/>
                    <a:lstStyle/>
                    <a:p>
                      <a:pPr algn="ctr" fontAlgn="b"/>
                      <a:r>
                        <a:rPr lang="zh-CN" altLang="en-US" sz="900" u="none" strike="noStrike">
                          <a:effectLst/>
                        </a:rPr>
                        <a:t>　</a:t>
                      </a:r>
                      <a:endParaRPr lang="zh-CN" altLang="en-US" sz="900" b="1" i="0" u="none" strike="noStrike">
                        <a:effectLst/>
                        <a:latin typeface="Times New Roman" panose="02020603050405020304" pitchFamily="18" charset="0"/>
                        <a:ea typeface="宋体" panose="02010600030101010101" pitchFamily="2" charset="-122"/>
                      </a:endParaRPr>
                    </a:p>
                  </a:txBody>
                  <a:tcPr marL="0" marR="0" marT="0" marB="0" anchor="b"/>
                </a:tc>
                <a:tc gridSpan="18">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5">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4">
                  <a:txBody>
                    <a:bodyPr/>
                    <a:lstStyle/>
                    <a:p>
                      <a:pPr algn="ctr" fontAlgn="b"/>
                      <a:r>
                        <a:rPr lang="zh-CN" altLang="en-US" sz="1050" u="none" strike="noStrike">
                          <a:effectLst/>
                        </a:rPr>
                        <a:t>　</a:t>
                      </a:r>
                      <a:endParaRPr lang="zh-CN" altLang="en-US" sz="1050" b="1" i="0" u="none" strike="noStrike">
                        <a:effectLst/>
                        <a:latin typeface="宋体" panose="02010600030101010101" pitchFamily="2" charset="-122"/>
                        <a:ea typeface="宋体" panose="02010600030101010101" pitchFamily="2" charset="-122"/>
                      </a:endParaRPr>
                    </a:p>
                  </a:txBody>
                  <a:tcPr marL="0" marR="0" marT="0" marB="0" anchor="b"/>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28"/>
                  </a:ext>
                </a:extLst>
              </a:tr>
              <a:tr h="164371">
                <a:tc gridSpan="36">
                  <a:txBody>
                    <a:bodyPr/>
                    <a:lstStyle/>
                    <a:p>
                      <a:pPr algn="l" fontAlgn="ctr"/>
                      <a:r>
                        <a:rPr lang="zh-CN" altLang="en-US" sz="1050" u="none" strike="noStrike" dirty="0">
                          <a:effectLst/>
                        </a:rPr>
                        <a:t>备注：</a:t>
                      </a:r>
                      <a:endParaRPr lang="zh-CN" altLang="en-US" sz="1050" b="1" i="0" u="none" strike="noStrike" dirty="0">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29"/>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2585323"/>
          </a:xfrm>
          <a:prstGeom prst="rect">
            <a:avLst/>
          </a:prstGeom>
          <a:noFill/>
        </p:spPr>
        <p:txBody>
          <a:bodyPr wrap="square" rtlCol="0">
            <a:spAutoFit/>
          </a:bodyPr>
          <a:lstStyle/>
          <a:p>
            <a:r>
              <a:rPr lang="en-US" altLang="zh-CN" sz="5400" b="1" dirty="0">
                <a:solidFill>
                  <a:schemeClr val="bg1"/>
                </a:solidFill>
              </a:rPr>
              <a:t>Part 04</a:t>
            </a:r>
          </a:p>
          <a:p>
            <a:r>
              <a:rPr lang="zh-CN" altLang="en-US" sz="5400" dirty="0">
                <a:solidFill>
                  <a:schemeClr val="bg1"/>
                </a:solidFill>
              </a:rPr>
              <a:t>用户手册</a:t>
            </a:r>
          </a:p>
          <a:p>
            <a:endParaRPr lang="zh-CN" altLang="en-US" sz="5400" dirty="0">
              <a:solidFill>
                <a:schemeClr val="bg1"/>
              </a:solidFill>
            </a:endParaRP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1754326"/>
          </a:xfrm>
          <a:prstGeom prst="rect">
            <a:avLst/>
          </a:prstGeom>
          <a:noFill/>
        </p:spPr>
        <p:txBody>
          <a:bodyPr wrap="square" rtlCol="0">
            <a:spAutoFit/>
          </a:bodyPr>
          <a:lstStyle/>
          <a:p>
            <a:r>
              <a:rPr lang="en-US" altLang="zh-CN" sz="5400" b="1" dirty="0">
                <a:solidFill>
                  <a:schemeClr val="bg1"/>
                </a:solidFill>
              </a:rPr>
              <a:t>Part 02</a:t>
            </a:r>
          </a:p>
          <a:p>
            <a:r>
              <a:rPr lang="zh-CN" altLang="en-US" sz="5400" dirty="0"/>
              <a:t>文档完成情况</a:t>
            </a: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04</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Four</a:t>
            </a:r>
          </a:p>
          <a:p>
            <a:r>
              <a:rPr lang="zh-CN" altLang="en-US" sz="2000" dirty="0"/>
              <a:t>用户手册</a:t>
            </a:r>
          </a:p>
        </p:txBody>
      </p:sp>
      <p:sp>
        <p:nvSpPr>
          <p:cNvPr id="3" name="矩形 2"/>
          <p:cNvSpPr/>
          <p:nvPr/>
        </p:nvSpPr>
        <p:spPr>
          <a:xfrm>
            <a:off x="631550" y="3284302"/>
            <a:ext cx="1682671" cy="369332"/>
          </a:xfrm>
          <a:prstGeom prst="rect">
            <a:avLst/>
          </a:prstGeom>
        </p:spPr>
        <p:txBody>
          <a:bodyPr wrap="square">
            <a:spAutoFit/>
          </a:bodyPr>
          <a:lstStyle/>
          <a:p>
            <a:r>
              <a:rPr lang="zh-CN" altLang="en-US" b="1" dirty="0">
                <a:solidFill>
                  <a:schemeClr val="accent2"/>
                </a:solidFill>
                <a:sym typeface="+mn-ea"/>
              </a:rPr>
              <a:t>软件组织</a:t>
            </a:r>
            <a:endParaRPr lang="en-US" altLang="zh-CN" b="1" dirty="0">
              <a:solidFill>
                <a:schemeClr val="accent2"/>
              </a:solidFill>
              <a:sym typeface="+mn-ea"/>
            </a:endParaRPr>
          </a:p>
        </p:txBody>
      </p:sp>
      <p:sp>
        <p:nvSpPr>
          <p:cNvPr id="4" name="Rectangle 2"/>
          <p:cNvSpPr>
            <a:spLocks noChangeArrowheads="1"/>
          </p:cNvSpPr>
          <p:nvPr/>
        </p:nvSpPr>
        <p:spPr bwMode="auto">
          <a:xfrm>
            <a:off x="2910653" y="203199"/>
            <a:ext cx="185626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graphicFrame>
        <p:nvGraphicFramePr>
          <p:cNvPr id="5" name="对象 4"/>
          <p:cNvGraphicFramePr>
            <a:graphicFrameLocks noChangeAspect="1"/>
          </p:cNvGraphicFramePr>
          <p:nvPr/>
        </p:nvGraphicFramePr>
        <p:xfrm>
          <a:off x="1650294" y="203199"/>
          <a:ext cx="10281356" cy="6414011"/>
        </p:xfrm>
        <a:graphic>
          <a:graphicData uri="http://schemas.openxmlformats.org/presentationml/2006/ole">
            <mc:AlternateContent xmlns:mc="http://schemas.openxmlformats.org/markup-compatibility/2006">
              <mc:Choice xmlns:v="urn:schemas-microsoft-com:vml" Requires="v">
                <p:oleObj spid="_x0000_s22576" name="Visio" r:id="rId4" imgW="8411210" imgH="5875655" progId="Visio.Drawing.15">
                  <p:embed/>
                </p:oleObj>
              </mc:Choice>
              <mc:Fallback>
                <p:oleObj name="Visio" r:id="rId4" imgW="8411210" imgH="5875655" progId="Visio.Drawing.15">
                  <p:embed/>
                  <p:pic>
                    <p:nvPicPr>
                      <p:cNvPr id="0" name="对象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50294" y="203199"/>
                        <a:ext cx="10281356" cy="6414011"/>
                      </a:xfrm>
                      <a:prstGeom prst="rect">
                        <a:avLst/>
                      </a:prstGeom>
                      <a:noFill/>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2147482396" descr="774d9fe2fdab29d7bf229a8fc7e4ab0"/>
          <p:cNvPicPr>
            <a:picLocks noChangeAspect="1"/>
          </p:cNvPicPr>
          <p:nvPr/>
        </p:nvPicPr>
        <p:blipFill>
          <a:blip r:embed="rId3"/>
          <a:stretch>
            <a:fillRect/>
          </a:stretch>
        </p:blipFill>
        <p:spPr>
          <a:xfrm>
            <a:off x="3415665" y="248920"/>
            <a:ext cx="3625850" cy="6447790"/>
          </a:xfrm>
          <a:prstGeom prst="rect">
            <a:avLst/>
          </a:prstGeom>
          <a:noFill/>
          <a:ln w="9525">
            <a:noFill/>
          </a:ln>
        </p:spPr>
      </p:pic>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04</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Four</a:t>
            </a:r>
          </a:p>
          <a:p>
            <a:r>
              <a:rPr lang="zh-CN" altLang="en-US" sz="2000" dirty="0"/>
              <a:t>用户手册</a:t>
            </a:r>
          </a:p>
        </p:txBody>
      </p:sp>
      <p:sp>
        <p:nvSpPr>
          <p:cNvPr id="3" name="矩形 2"/>
          <p:cNvSpPr/>
          <p:nvPr/>
        </p:nvSpPr>
        <p:spPr>
          <a:xfrm>
            <a:off x="661782" y="1246169"/>
            <a:ext cx="1682671" cy="369332"/>
          </a:xfrm>
          <a:prstGeom prst="rect">
            <a:avLst/>
          </a:prstGeom>
        </p:spPr>
        <p:txBody>
          <a:bodyPr wrap="square">
            <a:spAutoFit/>
          </a:bodyPr>
          <a:lstStyle/>
          <a:p>
            <a:r>
              <a:rPr lang="zh-CN" altLang="en-US" b="1" dirty="0">
                <a:solidFill>
                  <a:schemeClr val="accent2"/>
                </a:solidFill>
                <a:sym typeface="+mn-ea"/>
              </a:rPr>
              <a:t>操作概述</a:t>
            </a:r>
            <a:endParaRPr lang="en-US" altLang="zh-CN" b="1" dirty="0">
              <a:solidFill>
                <a:schemeClr val="accent2"/>
              </a:solidFill>
              <a:sym typeface="+mn-ea"/>
            </a:endParaRPr>
          </a:p>
        </p:txBody>
      </p:sp>
      <p:sp>
        <p:nvSpPr>
          <p:cNvPr id="4" name="Rectangle 2"/>
          <p:cNvSpPr>
            <a:spLocks noChangeArrowheads="1"/>
          </p:cNvSpPr>
          <p:nvPr/>
        </p:nvSpPr>
        <p:spPr bwMode="auto">
          <a:xfrm>
            <a:off x="2910653" y="203199"/>
            <a:ext cx="185626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2" name="矩形 1"/>
          <p:cNvSpPr/>
          <p:nvPr/>
        </p:nvSpPr>
        <p:spPr>
          <a:xfrm>
            <a:off x="375733" y="1951350"/>
            <a:ext cx="9502588" cy="1876425"/>
          </a:xfrm>
          <a:prstGeom prst="rect">
            <a:avLst/>
          </a:prstGeom>
        </p:spPr>
        <p:txBody>
          <a:bodyPr wrap="square">
            <a:spAutoFit/>
          </a:bodyPr>
          <a:lstStyle/>
          <a:p>
            <a:pPr algn="just">
              <a:spcAft>
                <a:spcPts val="0"/>
              </a:spcAft>
            </a:pPr>
            <a:r>
              <a:rPr lang="zh-CN" altLang="zh-CN" sz="2000" b="1" kern="100" dirty="0">
                <a:latin typeface="微软雅黑" panose="020B0503020204020204" charset="-122"/>
                <a:ea typeface="微软雅黑" panose="020B0503020204020204" charset="-122"/>
                <a:cs typeface="微软雅黑" panose="020B0503020204020204" charset="-122"/>
              </a:rPr>
              <a:t>（</a:t>
            </a:r>
            <a:r>
              <a:rPr lang="en-US" altLang="zh-CN" sz="2000" b="1" kern="100" dirty="0">
                <a:latin typeface="微软雅黑" panose="020B0503020204020204" charset="-122"/>
                <a:ea typeface="微软雅黑" panose="020B0503020204020204" charset="-122"/>
                <a:cs typeface="微软雅黑" panose="020B0503020204020204" charset="-122"/>
              </a:rPr>
              <a:t>1</a:t>
            </a:r>
            <a:r>
              <a:rPr lang="zh-CN" altLang="zh-CN" sz="2000" b="1" kern="100" dirty="0">
                <a:latin typeface="微软雅黑" panose="020B0503020204020204" charset="-122"/>
                <a:ea typeface="微软雅黑" panose="020B0503020204020204" charset="-122"/>
                <a:cs typeface="微软雅黑" panose="020B0503020204020204" charset="-122"/>
              </a:rPr>
              <a:t>）进入微信发现界面</a:t>
            </a:r>
          </a:p>
          <a:p>
            <a:pPr algn="just">
              <a:spcAft>
                <a:spcPts val="0"/>
              </a:spcAft>
            </a:pPr>
            <a:r>
              <a:rPr lang="en-US" altLang="zh-CN" sz="2000" b="1" kern="100" dirty="0">
                <a:latin typeface="微软雅黑" panose="020B0503020204020204" charset="-122"/>
                <a:ea typeface="微软雅黑" panose="020B0503020204020204" charset="-122"/>
                <a:cs typeface="微软雅黑" panose="020B0503020204020204" charset="-122"/>
              </a:rPr>
              <a:t> </a:t>
            </a:r>
            <a:endParaRPr lang="zh-CN" altLang="zh-CN" sz="2000" b="1" kern="100" dirty="0">
              <a:latin typeface="微软雅黑" panose="020B0503020204020204" charset="-122"/>
              <a:ea typeface="微软雅黑" panose="020B0503020204020204" charset="-122"/>
              <a:cs typeface="微软雅黑" panose="020B0503020204020204" charset="-122"/>
            </a:endParaRPr>
          </a:p>
          <a:p>
            <a:pPr algn="just">
              <a:spcAft>
                <a:spcPts val="0"/>
              </a:spcAft>
            </a:pPr>
            <a:r>
              <a:rPr lang="zh-CN" altLang="zh-CN" sz="2000" b="1" kern="100" dirty="0">
                <a:latin typeface="微软雅黑" panose="020B0503020204020204" charset="-122"/>
                <a:ea typeface="微软雅黑" panose="020B0503020204020204" charset="-122"/>
                <a:cs typeface="微软雅黑" panose="020B0503020204020204" charset="-122"/>
              </a:rPr>
              <a:t>（</a:t>
            </a:r>
            <a:r>
              <a:rPr lang="en-US" altLang="zh-CN" sz="2000" b="1" kern="100" dirty="0">
                <a:latin typeface="微软雅黑" panose="020B0503020204020204" charset="-122"/>
                <a:ea typeface="微软雅黑" panose="020B0503020204020204" charset="-122"/>
                <a:cs typeface="微软雅黑" panose="020B0503020204020204" charset="-122"/>
              </a:rPr>
              <a:t>2</a:t>
            </a:r>
            <a:r>
              <a:rPr lang="zh-CN" altLang="zh-CN" sz="2000" b="1" kern="100" dirty="0">
                <a:latin typeface="微软雅黑" panose="020B0503020204020204" charset="-122"/>
                <a:ea typeface="微软雅黑" panose="020B0503020204020204" charset="-122"/>
                <a:cs typeface="微软雅黑" panose="020B0503020204020204" charset="-122"/>
              </a:rPr>
              <a:t>）点击进入最底端</a:t>
            </a:r>
          </a:p>
          <a:p>
            <a:pPr algn="just">
              <a:spcAft>
                <a:spcPts val="0"/>
              </a:spcAft>
            </a:pPr>
            <a:r>
              <a:rPr lang="zh-CN" altLang="zh-CN" sz="2000" b="1" kern="100" dirty="0">
                <a:latin typeface="微软雅黑" panose="020B0503020204020204" charset="-122"/>
                <a:ea typeface="微软雅黑" panose="020B0503020204020204" charset="-122"/>
                <a:cs typeface="微软雅黑" panose="020B0503020204020204" charset="-122"/>
              </a:rPr>
              <a:t>         的微信小程序</a:t>
            </a:r>
            <a:endParaRPr lang="zh-CN" altLang="zh-CN" kern="100" dirty="0">
              <a:latin typeface="+mj-ea"/>
              <a:ea typeface="+mj-ea"/>
              <a:cs typeface="Times New Roman" panose="02020603050405020304" pitchFamily="18" charset="0"/>
            </a:endParaRPr>
          </a:p>
          <a:p>
            <a:pPr algn="just">
              <a:spcAft>
                <a:spcPts val="0"/>
              </a:spcAft>
            </a:pPr>
            <a:r>
              <a:rPr lang="en-US" altLang="zh-CN" kern="100" dirty="0">
                <a:latin typeface="+mj-ea"/>
                <a:ea typeface="+mj-ea"/>
                <a:cs typeface="Times New Roman" panose="02020603050405020304" pitchFamily="18" charset="0"/>
              </a:rPr>
              <a:t> </a:t>
            </a:r>
            <a:endParaRPr lang="zh-CN" altLang="zh-CN" kern="100" dirty="0">
              <a:latin typeface="+mj-ea"/>
              <a:ea typeface="+mj-ea"/>
              <a:cs typeface="Times New Roman" panose="02020603050405020304" pitchFamily="18" charset="0"/>
            </a:endParaRPr>
          </a:p>
          <a:p>
            <a:pPr algn="just">
              <a:spcAft>
                <a:spcPts val="0"/>
              </a:spcAft>
            </a:pPr>
            <a:endParaRPr lang="zh-CN" altLang="zh-CN" kern="100" dirty="0">
              <a:latin typeface="+mj-ea"/>
              <a:ea typeface="+mj-ea"/>
              <a:cs typeface="Times New Roman" panose="02020603050405020304" pitchFamily="18" charset="0"/>
            </a:endParaRPr>
          </a:p>
        </p:txBody>
      </p:sp>
      <p:pic>
        <p:nvPicPr>
          <p:cNvPr id="6" name="图片 9" descr="2299fc14aeb9519ccaf69753aaa1cfb"/>
          <p:cNvPicPr>
            <a:picLocks noChangeAspect="1"/>
          </p:cNvPicPr>
          <p:nvPr/>
        </p:nvPicPr>
        <p:blipFill>
          <a:blip r:embed="rId4"/>
          <a:stretch>
            <a:fillRect/>
          </a:stretch>
        </p:blipFill>
        <p:spPr>
          <a:xfrm>
            <a:off x="7646035" y="161925"/>
            <a:ext cx="3674110" cy="6534150"/>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04</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Four</a:t>
            </a:r>
          </a:p>
          <a:p>
            <a:r>
              <a:rPr lang="zh-CN" altLang="en-US" sz="2000" dirty="0"/>
              <a:t>用户手册</a:t>
            </a:r>
          </a:p>
        </p:txBody>
      </p:sp>
      <p:sp>
        <p:nvSpPr>
          <p:cNvPr id="3" name="矩形 2"/>
          <p:cNvSpPr/>
          <p:nvPr/>
        </p:nvSpPr>
        <p:spPr>
          <a:xfrm>
            <a:off x="661782" y="1246169"/>
            <a:ext cx="1682671" cy="369332"/>
          </a:xfrm>
          <a:prstGeom prst="rect">
            <a:avLst/>
          </a:prstGeom>
        </p:spPr>
        <p:txBody>
          <a:bodyPr wrap="square">
            <a:spAutoFit/>
          </a:bodyPr>
          <a:lstStyle/>
          <a:p>
            <a:r>
              <a:rPr lang="zh-CN" altLang="en-US" b="1" dirty="0">
                <a:solidFill>
                  <a:schemeClr val="accent2"/>
                </a:solidFill>
                <a:sym typeface="+mn-ea"/>
              </a:rPr>
              <a:t>操作概述</a:t>
            </a:r>
            <a:endParaRPr lang="en-US" altLang="zh-CN" b="1" dirty="0">
              <a:solidFill>
                <a:schemeClr val="accent2"/>
              </a:solidFill>
              <a:sym typeface="+mn-ea"/>
            </a:endParaRPr>
          </a:p>
        </p:txBody>
      </p:sp>
      <p:sp>
        <p:nvSpPr>
          <p:cNvPr id="4" name="Rectangle 2"/>
          <p:cNvSpPr>
            <a:spLocks noChangeArrowheads="1"/>
          </p:cNvSpPr>
          <p:nvPr/>
        </p:nvSpPr>
        <p:spPr bwMode="auto">
          <a:xfrm>
            <a:off x="2910653" y="203199"/>
            <a:ext cx="185626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2" name="矩形 1"/>
          <p:cNvSpPr/>
          <p:nvPr/>
        </p:nvSpPr>
        <p:spPr>
          <a:xfrm>
            <a:off x="435423" y="1615435"/>
            <a:ext cx="9502588" cy="2122805"/>
          </a:xfrm>
          <a:prstGeom prst="rect">
            <a:avLst/>
          </a:prstGeom>
        </p:spPr>
        <p:txBody>
          <a:bodyPr wrap="square">
            <a:spAutoFit/>
          </a:bodyPr>
          <a:lstStyle/>
          <a:p>
            <a:pPr algn="just">
              <a:spcAft>
                <a:spcPts val="0"/>
              </a:spcAft>
            </a:pPr>
            <a:endParaRPr lang="zh-CN" altLang="zh-CN" kern="100" dirty="0">
              <a:latin typeface="+mj-ea"/>
              <a:ea typeface="+mj-ea"/>
              <a:cs typeface="Times New Roman" panose="02020603050405020304" pitchFamily="18" charset="0"/>
            </a:endParaRPr>
          </a:p>
          <a:p>
            <a:pPr algn="just">
              <a:spcAft>
                <a:spcPts val="0"/>
              </a:spcAft>
            </a:pPr>
            <a:r>
              <a:rPr lang="en-US" altLang="zh-CN" kern="100" dirty="0">
                <a:latin typeface="+mj-ea"/>
                <a:ea typeface="+mj-ea"/>
                <a:cs typeface="Times New Roman" panose="02020603050405020304" pitchFamily="18" charset="0"/>
              </a:rPr>
              <a:t> </a:t>
            </a:r>
            <a:endParaRPr lang="zh-CN" altLang="zh-CN" kern="100" dirty="0">
              <a:latin typeface="+mj-ea"/>
              <a:ea typeface="+mj-ea"/>
              <a:cs typeface="Times New Roman" panose="02020603050405020304" pitchFamily="18" charset="0"/>
            </a:endParaRPr>
          </a:p>
          <a:p>
            <a:pPr algn="just">
              <a:spcAft>
                <a:spcPts val="0"/>
              </a:spcAft>
            </a:pPr>
            <a:r>
              <a:rPr lang="zh-CN" altLang="zh-CN" sz="2000" b="1" kern="100" dirty="0">
                <a:latin typeface="微软雅黑" panose="020B0503020204020204" charset="-122"/>
                <a:ea typeface="微软雅黑" panose="020B0503020204020204" charset="-122"/>
                <a:cs typeface="微软雅黑" panose="020B0503020204020204" charset="-122"/>
              </a:rPr>
              <a:t>（</a:t>
            </a:r>
            <a:r>
              <a:rPr lang="en-US" altLang="zh-CN" sz="2000" b="1" kern="100" dirty="0">
                <a:latin typeface="微软雅黑" panose="020B0503020204020204" charset="-122"/>
                <a:ea typeface="微软雅黑" panose="020B0503020204020204" charset="-122"/>
                <a:cs typeface="微软雅黑" panose="020B0503020204020204" charset="-122"/>
              </a:rPr>
              <a:t>3</a:t>
            </a:r>
            <a:r>
              <a:rPr lang="zh-CN" altLang="zh-CN" sz="2000" b="1" kern="100" dirty="0">
                <a:latin typeface="微软雅黑" panose="020B0503020204020204" charset="-122"/>
                <a:ea typeface="微软雅黑" panose="020B0503020204020204" charset="-122"/>
                <a:cs typeface="微软雅黑" panose="020B0503020204020204" charset="-122"/>
              </a:rPr>
              <a:t>）搜索约球微信小程序</a:t>
            </a:r>
          </a:p>
          <a:p>
            <a:pPr algn="just">
              <a:spcAft>
                <a:spcPts val="0"/>
              </a:spcAft>
            </a:pPr>
            <a:r>
              <a:rPr lang="en-US" altLang="zh-CN" sz="2000" b="1" kern="100" dirty="0">
                <a:latin typeface="微软雅黑" panose="020B0503020204020204" charset="-122"/>
                <a:ea typeface="微软雅黑" panose="020B0503020204020204" charset="-122"/>
                <a:cs typeface="微软雅黑" panose="020B0503020204020204" charset="-122"/>
              </a:rPr>
              <a:t> </a:t>
            </a:r>
            <a:endParaRPr lang="zh-CN" altLang="zh-CN" sz="2000" b="1" kern="100" dirty="0">
              <a:latin typeface="微软雅黑" panose="020B0503020204020204" charset="-122"/>
              <a:ea typeface="微软雅黑" panose="020B0503020204020204" charset="-122"/>
              <a:cs typeface="微软雅黑" panose="020B0503020204020204" charset="-122"/>
            </a:endParaRPr>
          </a:p>
          <a:p>
            <a:pPr algn="just">
              <a:spcAft>
                <a:spcPts val="0"/>
              </a:spcAft>
            </a:pPr>
            <a:r>
              <a:rPr lang="zh-CN" altLang="zh-CN" sz="2000" b="1" kern="100" dirty="0">
                <a:latin typeface="微软雅黑" panose="020B0503020204020204" charset="-122"/>
                <a:ea typeface="微软雅黑" panose="020B0503020204020204" charset="-122"/>
                <a:cs typeface="微软雅黑" panose="020B0503020204020204" charset="-122"/>
              </a:rPr>
              <a:t>（</a:t>
            </a:r>
            <a:r>
              <a:rPr lang="en-US" altLang="zh-CN" sz="2000" b="1" kern="100" dirty="0">
                <a:latin typeface="微软雅黑" panose="020B0503020204020204" charset="-122"/>
                <a:ea typeface="微软雅黑" panose="020B0503020204020204" charset="-122"/>
                <a:cs typeface="微软雅黑" panose="020B0503020204020204" charset="-122"/>
              </a:rPr>
              <a:t>4</a:t>
            </a:r>
            <a:r>
              <a:rPr lang="zh-CN" altLang="zh-CN" sz="2000" b="1" kern="100" dirty="0">
                <a:latin typeface="微软雅黑" panose="020B0503020204020204" charset="-122"/>
                <a:ea typeface="微软雅黑" panose="020B0503020204020204" charset="-122"/>
                <a:cs typeface="微软雅黑" panose="020B0503020204020204" charset="-122"/>
              </a:rPr>
              <a:t>）进入约球微信小程序</a:t>
            </a:r>
            <a:endParaRPr lang="zh-CN" altLang="zh-CN" kern="100" dirty="0">
              <a:latin typeface="+mj-ea"/>
              <a:ea typeface="+mj-ea"/>
              <a:cs typeface="Times New Roman" panose="02020603050405020304" pitchFamily="18" charset="0"/>
            </a:endParaRPr>
          </a:p>
          <a:p>
            <a:pPr algn="just">
              <a:spcAft>
                <a:spcPts val="0"/>
              </a:spcAft>
            </a:pPr>
            <a:r>
              <a:rPr lang="en-US" altLang="zh-CN" kern="100" dirty="0">
                <a:latin typeface="+mj-ea"/>
                <a:ea typeface="+mj-ea"/>
                <a:cs typeface="Times New Roman" panose="02020603050405020304" pitchFamily="18" charset="0"/>
              </a:rPr>
              <a:t> </a:t>
            </a:r>
            <a:endParaRPr lang="zh-CN" altLang="zh-CN" kern="100" dirty="0">
              <a:latin typeface="+mj-ea"/>
              <a:ea typeface="+mj-ea"/>
              <a:cs typeface="Times New Roman" panose="02020603050405020304" pitchFamily="18" charset="0"/>
            </a:endParaRPr>
          </a:p>
          <a:p>
            <a:pPr algn="just">
              <a:spcAft>
                <a:spcPts val="0"/>
              </a:spcAft>
            </a:pPr>
            <a:endParaRPr lang="zh-CN" altLang="zh-CN" kern="100" dirty="0">
              <a:latin typeface="+mj-ea"/>
              <a:ea typeface="+mj-ea"/>
              <a:cs typeface="Times New Roman" panose="02020603050405020304" pitchFamily="18" charset="0"/>
            </a:endParaRPr>
          </a:p>
        </p:txBody>
      </p:sp>
      <p:pic>
        <p:nvPicPr>
          <p:cNvPr id="5" name="图片 -2147482404" descr="1fcdf9f8536dfb837ccd4f698118c44"/>
          <p:cNvPicPr>
            <a:picLocks noChangeAspect="1"/>
          </p:cNvPicPr>
          <p:nvPr/>
        </p:nvPicPr>
        <p:blipFill>
          <a:blip r:embed="rId3"/>
          <a:stretch>
            <a:fillRect/>
          </a:stretch>
        </p:blipFill>
        <p:spPr>
          <a:xfrm>
            <a:off x="4126865" y="107950"/>
            <a:ext cx="3621405" cy="6439535"/>
          </a:xfrm>
          <a:prstGeom prst="rect">
            <a:avLst/>
          </a:prstGeom>
          <a:noFill/>
          <a:ln w="9525">
            <a:noFill/>
          </a:ln>
        </p:spPr>
      </p:pic>
      <p:pic>
        <p:nvPicPr>
          <p:cNvPr id="6" name="图片 -2147482403" descr="ee0261f06b6f91a92189fb2dc135c2e"/>
          <p:cNvPicPr>
            <a:picLocks noChangeAspect="1"/>
          </p:cNvPicPr>
          <p:nvPr/>
        </p:nvPicPr>
        <p:blipFill>
          <a:blip r:embed="rId4"/>
          <a:stretch>
            <a:fillRect/>
          </a:stretch>
        </p:blipFill>
        <p:spPr>
          <a:xfrm>
            <a:off x="8197850" y="-22860"/>
            <a:ext cx="3717290" cy="6609715"/>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04</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Four</a:t>
            </a:r>
          </a:p>
          <a:p>
            <a:r>
              <a:rPr lang="zh-CN" altLang="en-US" sz="2000" dirty="0"/>
              <a:t>用户手册</a:t>
            </a:r>
          </a:p>
        </p:txBody>
      </p:sp>
      <p:sp>
        <p:nvSpPr>
          <p:cNvPr id="3" name="矩形 2"/>
          <p:cNvSpPr/>
          <p:nvPr/>
        </p:nvSpPr>
        <p:spPr>
          <a:xfrm>
            <a:off x="661782" y="1246169"/>
            <a:ext cx="1682671" cy="369332"/>
          </a:xfrm>
          <a:prstGeom prst="rect">
            <a:avLst/>
          </a:prstGeom>
        </p:spPr>
        <p:txBody>
          <a:bodyPr wrap="square">
            <a:spAutoFit/>
          </a:bodyPr>
          <a:lstStyle/>
          <a:p>
            <a:r>
              <a:rPr lang="zh-CN" altLang="en-US" b="1" dirty="0">
                <a:solidFill>
                  <a:schemeClr val="accent2"/>
                </a:solidFill>
                <a:sym typeface="+mn-ea"/>
              </a:rPr>
              <a:t>操作概述</a:t>
            </a:r>
            <a:endParaRPr lang="en-US" altLang="zh-CN" b="1" dirty="0">
              <a:solidFill>
                <a:schemeClr val="accent2"/>
              </a:solidFill>
              <a:sym typeface="+mn-ea"/>
            </a:endParaRPr>
          </a:p>
        </p:txBody>
      </p:sp>
      <p:sp>
        <p:nvSpPr>
          <p:cNvPr id="4" name="Rectangle 2"/>
          <p:cNvSpPr>
            <a:spLocks noChangeArrowheads="1"/>
          </p:cNvSpPr>
          <p:nvPr/>
        </p:nvSpPr>
        <p:spPr bwMode="auto">
          <a:xfrm>
            <a:off x="2910653" y="203199"/>
            <a:ext cx="185626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2" name="矩形 1"/>
          <p:cNvSpPr/>
          <p:nvPr/>
        </p:nvSpPr>
        <p:spPr>
          <a:xfrm>
            <a:off x="408940" y="1140460"/>
            <a:ext cx="5288280" cy="5354320"/>
          </a:xfrm>
          <a:prstGeom prst="rect">
            <a:avLst/>
          </a:prstGeom>
        </p:spPr>
        <p:txBody>
          <a:bodyPr wrap="square">
            <a:spAutoFit/>
          </a:bodyPr>
          <a:lstStyle/>
          <a:p>
            <a:pPr algn="just">
              <a:spcAft>
                <a:spcPts val="0"/>
              </a:spcAft>
            </a:pPr>
            <a:endParaRPr lang="zh-CN" altLang="zh-CN" kern="100" dirty="0">
              <a:latin typeface="+mj-ea"/>
              <a:ea typeface="+mj-ea"/>
              <a:cs typeface="Times New Roman" panose="02020603050405020304" pitchFamily="18" charset="0"/>
            </a:endParaRPr>
          </a:p>
          <a:p>
            <a:pPr algn="just">
              <a:spcAft>
                <a:spcPts val="0"/>
              </a:spcAft>
            </a:pPr>
            <a:r>
              <a:rPr lang="en-US" altLang="zh-CN" kern="100" dirty="0">
                <a:latin typeface="+mj-ea"/>
                <a:ea typeface="+mj-ea"/>
                <a:cs typeface="Times New Roman" panose="02020603050405020304" pitchFamily="18" charset="0"/>
              </a:rPr>
              <a:t> </a:t>
            </a:r>
            <a:endParaRPr lang="zh-CN" altLang="zh-CN" kern="100" dirty="0">
              <a:latin typeface="+mj-ea"/>
              <a:ea typeface="+mj-ea"/>
              <a:cs typeface="Times New Roman" panose="02020603050405020304" pitchFamily="18" charset="0"/>
            </a:endParaRPr>
          </a:p>
          <a:p>
            <a:pPr algn="just">
              <a:spcAft>
                <a:spcPts val="0"/>
              </a:spcAft>
            </a:pPr>
            <a:r>
              <a:rPr lang="zh-CN" altLang="zh-CN" b="1" kern="100" dirty="0">
                <a:latin typeface="微软雅黑" panose="020B0503020204020204" charset="-122"/>
                <a:ea typeface="微软雅黑" panose="020B0503020204020204" charset="-122"/>
                <a:cs typeface="微软雅黑" panose="020B0503020204020204" charset="-122"/>
              </a:rPr>
              <a:t>（</a:t>
            </a:r>
            <a:r>
              <a:rPr lang="en-US" altLang="zh-CN" b="1" kern="100" dirty="0">
                <a:latin typeface="微软雅黑" panose="020B0503020204020204" charset="-122"/>
                <a:ea typeface="微软雅黑" panose="020B0503020204020204" charset="-122"/>
                <a:cs typeface="微软雅黑" panose="020B0503020204020204" charset="-122"/>
              </a:rPr>
              <a:t>5</a:t>
            </a:r>
            <a:r>
              <a:rPr lang="zh-CN" altLang="zh-CN" b="1" kern="100" dirty="0">
                <a:latin typeface="微软雅黑" panose="020B0503020204020204" charset="-122"/>
                <a:ea typeface="微软雅黑" panose="020B0503020204020204" charset="-122"/>
                <a:cs typeface="微软雅黑" panose="020B0503020204020204" charset="-122"/>
              </a:rPr>
              <a:t>）接下来可进行如下操作</a:t>
            </a:r>
          </a:p>
          <a:p>
            <a:pPr algn="just">
              <a:spcAft>
                <a:spcPts val="0"/>
              </a:spcAft>
            </a:pPr>
            <a:r>
              <a:rPr lang="en-US" altLang="zh-CN" b="1" kern="100" dirty="0">
                <a:latin typeface="微软雅黑" panose="020B0503020204020204" charset="-122"/>
                <a:ea typeface="微软雅黑" panose="020B0503020204020204" charset="-122"/>
                <a:cs typeface="微软雅黑" panose="020B0503020204020204" charset="-122"/>
              </a:rPr>
              <a:t>1.</a:t>
            </a:r>
            <a:r>
              <a:rPr lang="zh-CN" altLang="zh-CN" b="1" kern="100" dirty="0">
                <a:latin typeface="微软雅黑" panose="020B0503020204020204" charset="-122"/>
                <a:ea typeface="微软雅黑" panose="020B0503020204020204" charset="-122"/>
                <a:cs typeface="微软雅黑" panose="020B0503020204020204" charset="-122"/>
              </a:rPr>
              <a:t>根据个人需要加入符合条件的公告：在探索界面，选择地图上的公告气泡，点击加入，显示所加入的群组。</a:t>
            </a:r>
          </a:p>
          <a:p>
            <a:pPr algn="just">
              <a:spcAft>
                <a:spcPts val="0"/>
              </a:spcAft>
            </a:pPr>
            <a:r>
              <a:rPr lang="en-US" altLang="zh-CN" b="1" kern="100" dirty="0">
                <a:latin typeface="微软雅黑" panose="020B0503020204020204" charset="-122"/>
                <a:ea typeface="微软雅黑" panose="020B0503020204020204" charset="-122"/>
                <a:cs typeface="微软雅黑" panose="020B0503020204020204" charset="-122"/>
              </a:rPr>
              <a:t>2.</a:t>
            </a:r>
            <a:r>
              <a:rPr lang="zh-CN" altLang="zh-CN" b="1" kern="100" dirty="0">
                <a:latin typeface="微软雅黑" panose="020B0503020204020204" charset="-122"/>
                <a:ea typeface="微软雅黑" panose="020B0503020204020204" charset="-122"/>
                <a:cs typeface="微软雅黑" panose="020B0503020204020204" charset="-122"/>
              </a:rPr>
              <a:t>根据个人需要发起公告：在约球界面，选择地图上的公告气泡，点击发起活动，选择各项参数及说明，显示创建的群组。</a:t>
            </a:r>
          </a:p>
          <a:p>
            <a:pPr algn="just">
              <a:spcAft>
                <a:spcPts val="0"/>
              </a:spcAft>
            </a:pPr>
            <a:r>
              <a:rPr lang="en-US" altLang="zh-CN" b="1" kern="100" dirty="0">
                <a:latin typeface="微软雅黑" panose="020B0503020204020204" charset="-122"/>
                <a:ea typeface="微软雅黑" panose="020B0503020204020204" charset="-122"/>
                <a:cs typeface="微软雅黑" panose="020B0503020204020204" charset="-122"/>
              </a:rPr>
              <a:t>3.</a:t>
            </a:r>
            <a:r>
              <a:rPr lang="zh-CN" altLang="zh-CN" b="1" kern="100" dirty="0">
                <a:latin typeface="微软雅黑" panose="020B0503020204020204" charset="-122"/>
                <a:ea typeface="微软雅黑" panose="020B0503020204020204" charset="-122"/>
                <a:cs typeface="微软雅黑" panose="020B0503020204020204" charset="-122"/>
              </a:rPr>
              <a:t>查看加入的群组：在群组界面，点击已加入的群组，可查看已加入的成员信息。</a:t>
            </a:r>
          </a:p>
          <a:p>
            <a:pPr algn="just">
              <a:spcAft>
                <a:spcPts val="0"/>
              </a:spcAft>
            </a:pPr>
            <a:r>
              <a:rPr lang="en-US" altLang="zh-CN" b="1" kern="100" dirty="0">
                <a:latin typeface="微软雅黑" panose="020B0503020204020204" charset="-122"/>
                <a:ea typeface="微软雅黑" panose="020B0503020204020204" charset="-122"/>
                <a:cs typeface="微软雅黑" panose="020B0503020204020204" charset="-122"/>
              </a:rPr>
              <a:t>4.</a:t>
            </a:r>
            <a:r>
              <a:rPr lang="zh-CN" altLang="zh-CN" b="1" kern="100" dirty="0">
                <a:latin typeface="微软雅黑" panose="020B0503020204020204" charset="-122"/>
                <a:ea typeface="微软雅黑" panose="020B0503020204020204" charset="-122"/>
                <a:cs typeface="微软雅黑" panose="020B0503020204020204" charset="-122"/>
              </a:rPr>
              <a:t>查看我的个人信息：在我的界面，查看他人评价</a:t>
            </a:r>
            <a:r>
              <a:rPr lang="en-US" altLang="zh-CN" b="1" kern="100" dirty="0">
                <a:latin typeface="微软雅黑" panose="020B0503020204020204" charset="-122"/>
                <a:ea typeface="微软雅黑" panose="020B0503020204020204" charset="-122"/>
                <a:cs typeface="微软雅黑" panose="020B0503020204020204" charset="-122"/>
              </a:rPr>
              <a:t>.</a:t>
            </a:r>
          </a:p>
          <a:p>
            <a:pPr algn="just">
              <a:spcAft>
                <a:spcPts val="0"/>
              </a:spcAft>
            </a:pPr>
            <a:r>
              <a:rPr lang="en-US" altLang="zh-CN" b="1" kern="100" dirty="0">
                <a:latin typeface="微软雅黑" panose="020B0503020204020204" charset="-122"/>
                <a:ea typeface="微软雅黑" panose="020B0503020204020204" charset="-122"/>
                <a:cs typeface="微软雅黑" panose="020B0503020204020204" charset="-122"/>
              </a:rPr>
              <a:t>5.</a:t>
            </a:r>
            <a:r>
              <a:rPr lang="zh-CN" altLang="zh-CN" b="1" kern="100" dirty="0">
                <a:latin typeface="微软雅黑" panose="020B0503020204020204" charset="-122"/>
                <a:ea typeface="微软雅黑" panose="020B0503020204020204" charset="-122"/>
                <a:cs typeface="微软雅黑" panose="020B0503020204020204" charset="-122"/>
              </a:rPr>
              <a:t>对他人实力进行评价：在约球结束后，对他人可进行文字评价。</a:t>
            </a:r>
          </a:p>
          <a:p>
            <a:pPr algn="just">
              <a:spcAft>
                <a:spcPts val="0"/>
              </a:spcAft>
            </a:pPr>
            <a:r>
              <a:rPr lang="en-US" altLang="zh-CN" b="1" kern="100" dirty="0">
                <a:latin typeface="微软雅黑" panose="020B0503020204020204" charset="-122"/>
                <a:ea typeface="微软雅黑" panose="020B0503020204020204" charset="-122"/>
                <a:cs typeface="微软雅黑" panose="020B0503020204020204" charset="-122"/>
              </a:rPr>
              <a:t>6.</a:t>
            </a:r>
            <a:r>
              <a:rPr lang="zh-CN" altLang="zh-CN" b="1" kern="100" dirty="0">
                <a:latin typeface="微软雅黑" panose="020B0503020204020204" charset="-122"/>
                <a:ea typeface="微软雅黑" panose="020B0503020204020204" charset="-122"/>
                <a:cs typeface="微软雅黑" panose="020B0503020204020204" charset="-122"/>
              </a:rPr>
              <a:t>软件的运行：按不同需要可点击“探索”、“约球”、“群组”、“我的”四个按钮进入具体功能，可随时按下按钮切换界面。</a:t>
            </a:r>
          </a:p>
          <a:p>
            <a:pPr algn="just">
              <a:spcAft>
                <a:spcPts val="0"/>
              </a:spcAft>
            </a:pPr>
            <a:r>
              <a:rPr lang="en-US" altLang="zh-CN" b="1" kern="100" dirty="0">
                <a:latin typeface="微软雅黑" panose="020B0503020204020204" charset="-122"/>
                <a:ea typeface="微软雅黑" panose="020B0503020204020204" charset="-122"/>
                <a:cs typeface="微软雅黑" panose="020B0503020204020204" charset="-122"/>
              </a:rPr>
              <a:t>7.</a:t>
            </a:r>
            <a:r>
              <a:rPr lang="zh-CN" altLang="zh-CN" b="1" kern="100" dirty="0">
                <a:latin typeface="微软雅黑" panose="020B0503020204020204" charset="-122"/>
                <a:ea typeface="微软雅黑" panose="020B0503020204020204" charset="-122"/>
                <a:cs typeface="微软雅黑" panose="020B0503020204020204" charset="-122"/>
              </a:rPr>
              <a:t>界面：软件的开始界面即探索界面，约球界面，群组界面，我的界面。</a:t>
            </a:r>
          </a:p>
        </p:txBody>
      </p:sp>
      <p:pic>
        <p:nvPicPr>
          <p:cNvPr id="5" name="图片 -2147482401" descr="5f93a927cfb16ef1576325ffb717b88"/>
          <p:cNvPicPr>
            <a:picLocks noChangeAspect="1"/>
          </p:cNvPicPr>
          <p:nvPr/>
        </p:nvPicPr>
        <p:blipFill>
          <a:blip r:embed="rId3"/>
          <a:stretch>
            <a:fillRect/>
          </a:stretch>
        </p:blipFill>
        <p:spPr>
          <a:xfrm>
            <a:off x="6445250" y="70485"/>
            <a:ext cx="3843655" cy="6424295"/>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04</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Four</a:t>
            </a:r>
          </a:p>
          <a:p>
            <a:r>
              <a:rPr lang="zh-CN" altLang="en-US" sz="2000" dirty="0"/>
              <a:t>用户手册</a:t>
            </a:r>
          </a:p>
        </p:txBody>
      </p:sp>
      <p:sp>
        <p:nvSpPr>
          <p:cNvPr id="3" name="矩形 2"/>
          <p:cNvSpPr/>
          <p:nvPr/>
        </p:nvSpPr>
        <p:spPr>
          <a:xfrm>
            <a:off x="3799430" y="602411"/>
            <a:ext cx="4250876" cy="369332"/>
          </a:xfrm>
          <a:prstGeom prst="rect">
            <a:avLst/>
          </a:prstGeom>
        </p:spPr>
        <p:txBody>
          <a:bodyPr wrap="square">
            <a:spAutoFit/>
          </a:bodyPr>
          <a:lstStyle/>
          <a:p>
            <a:r>
              <a:rPr lang="zh-CN" altLang="zh-CN" b="1" dirty="0">
                <a:solidFill>
                  <a:schemeClr val="accent2"/>
                </a:solidFill>
              </a:rPr>
              <a:t>意外事故以及运行的备用状态和方式</a:t>
            </a:r>
            <a:endParaRPr lang="en-US" altLang="zh-CN" b="1" dirty="0">
              <a:solidFill>
                <a:schemeClr val="accent2"/>
              </a:solidFill>
              <a:sym typeface="+mn-ea"/>
            </a:endParaRPr>
          </a:p>
        </p:txBody>
      </p:sp>
      <p:sp>
        <p:nvSpPr>
          <p:cNvPr id="4" name="Rectangle 2"/>
          <p:cNvSpPr>
            <a:spLocks noChangeArrowheads="1"/>
          </p:cNvSpPr>
          <p:nvPr/>
        </p:nvSpPr>
        <p:spPr bwMode="auto">
          <a:xfrm>
            <a:off x="2910653" y="203199"/>
            <a:ext cx="185626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graphicFrame>
        <p:nvGraphicFramePr>
          <p:cNvPr id="5" name="表格 4"/>
          <p:cNvGraphicFramePr>
            <a:graphicFrameLocks noGrp="1"/>
          </p:cNvGraphicFramePr>
          <p:nvPr/>
        </p:nvGraphicFramePr>
        <p:xfrm>
          <a:off x="3390265" y="1109677"/>
          <a:ext cx="5411470" cy="480060"/>
        </p:xfrm>
        <a:graphic>
          <a:graphicData uri="http://schemas.openxmlformats.org/drawingml/2006/table">
            <a:tbl>
              <a:tblPr>
                <a:tableStyleId>{5C22544A-7EE6-4342-B048-85BDC9FD1C3A}</a:tableStyleId>
              </a:tblPr>
              <a:tblGrid>
                <a:gridCol w="1803400">
                  <a:extLst>
                    <a:ext uri="{9D8B030D-6E8A-4147-A177-3AD203B41FA5}">
                      <a16:colId xmlns:a16="http://schemas.microsoft.com/office/drawing/2014/main" val="20000"/>
                    </a:ext>
                  </a:extLst>
                </a:gridCol>
                <a:gridCol w="1804035">
                  <a:extLst>
                    <a:ext uri="{9D8B030D-6E8A-4147-A177-3AD203B41FA5}">
                      <a16:colId xmlns:a16="http://schemas.microsoft.com/office/drawing/2014/main" val="20001"/>
                    </a:ext>
                  </a:extLst>
                </a:gridCol>
                <a:gridCol w="1804035">
                  <a:extLst>
                    <a:ext uri="{9D8B030D-6E8A-4147-A177-3AD203B41FA5}">
                      <a16:colId xmlns:a16="http://schemas.microsoft.com/office/drawing/2014/main" val="20002"/>
                    </a:ext>
                  </a:extLst>
                </a:gridCol>
              </a:tblGrid>
              <a:tr h="0">
                <a:tc gridSpan="3">
                  <a:txBody>
                    <a:bodyPr/>
                    <a:lstStyle/>
                    <a:p>
                      <a:pPr algn="ctr">
                        <a:spcAft>
                          <a:spcPts val="0"/>
                        </a:spcAft>
                      </a:pPr>
                      <a:r>
                        <a:rPr lang="zh-CN" sz="1050" kern="100">
                          <a:effectLst/>
                        </a:rPr>
                        <a:t>状态：尺寸差异</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0">
                <a:tc>
                  <a:txBody>
                    <a:bodyPr/>
                    <a:lstStyle/>
                    <a:p>
                      <a:pPr algn="ctr">
                        <a:spcAft>
                          <a:spcPts val="0"/>
                        </a:spcAft>
                      </a:pPr>
                      <a:r>
                        <a:rPr lang="en-US" sz="1050" kern="100">
                          <a:effectLst/>
                        </a:rPr>
                        <a:t>Iphone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050" kern="100">
                          <a:effectLst/>
                        </a:rPr>
                        <a:t>安卓机</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050" kern="100">
                          <a:effectLst/>
                        </a:rPr>
                        <a:t>ipad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0">
                <a:tc gridSpan="3">
                  <a:txBody>
                    <a:bodyPr/>
                    <a:lstStyle/>
                    <a:p>
                      <a:pPr algn="ctr">
                        <a:spcAft>
                          <a:spcPts val="0"/>
                        </a:spcAft>
                      </a:pPr>
                      <a:r>
                        <a:rPr lang="zh-CN" sz="1050" kern="100" dirty="0">
                          <a:effectLst/>
                        </a:rPr>
                        <a:t>处理：尺寸差异可忽略。</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2"/>
                  </a:ext>
                </a:extLst>
              </a:tr>
            </a:tbl>
          </a:graphicData>
        </a:graphic>
      </p:graphicFrame>
      <p:graphicFrame>
        <p:nvGraphicFramePr>
          <p:cNvPr id="6" name="表格 5"/>
          <p:cNvGraphicFramePr>
            <a:graphicFrameLocks noGrp="1"/>
          </p:cNvGraphicFramePr>
          <p:nvPr/>
        </p:nvGraphicFramePr>
        <p:xfrm>
          <a:off x="3390265" y="1816432"/>
          <a:ext cx="5411470" cy="480060"/>
        </p:xfrm>
        <a:graphic>
          <a:graphicData uri="http://schemas.openxmlformats.org/drawingml/2006/table">
            <a:tbl>
              <a:tblPr>
                <a:tableStyleId>{5C22544A-7EE6-4342-B048-85BDC9FD1C3A}</a:tableStyleId>
              </a:tblPr>
              <a:tblGrid>
                <a:gridCol w="1803400">
                  <a:extLst>
                    <a:ext uri="{9D8B030D-6E8A-4147-A177-3AD203B41FA5}">
                      <a16:colId xmlns:a16="http://schemas.microsoft.com/office/drawing/2014/main" val="20000"/>
                    </a:ext>
                  </a:extLst>
                </a:gridCol>
                <a:gridCol w="1804035">
                  <a:extLst>
                    <a:ext uri="{9D8B030D-6E8A-4147-A177-3AD203B41FA5}">
                      <a16:colId xmlns:a16="http://schemas.microsoft.com/office/drawing/2014/main" val="20001"/>
                    </a:ext>
                  </a:extLst>
                </a:gridCol>
                <a:gridCol w="1804035">
                  <a:extLst>
                    <a:ext uri="{9D8B030D-6E8A-4147-A177-3AD203B41FA5}">
                      <a16:colId xmlns:a16="http://schemas.microsoft.com/office/drawing/2014/main" val="20002"/>
                    </a:ext>
                  </a:extLst>
                </a:gridCol>
              </a:tblGrid>
              <a:tr h="0">
                <a:tc gridSpan="3">
                  <a:txBody>
                    <a:bodyPr/>
                    <a:lstStyle/>
                    <a:p>
                      <a:pPr algn="ctr">
                        <a:spcAft>
                          <a:spcPts val="0"/>
                        </a:spcAft>
                        <a:tabLst>
                          <a:tab pos="445770" algn="l"/>
                        </a:tabLst>
                      </a:pPr>
                      <a:r>
                        <a:rPr lang="zh-CN" sz="1050" kern="100">
                          <a:effectLst/>
                        </a:rPr>
                        <a:t>状态：微信小程序由未知原因卡死</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0">
                <a:tc>
                  <a:txBody>
                    <a:bodyPr/>
                    <a:lstStyle/>
                    <a:p>
                      <a:pPr algn="ctr">
                        <a:spcAft>
                          <a:spcPts val="0"/>
                        </a:spcAft>
                        <a:tabLst>
                          <a:tab pos="445770" algn="l"/>
                        </a:tabLst>
                      </a:pPr>
                      <a:r>
                        <a:rPr lang="en-US" sz="1050" kern="100">
                          <a:effectLst/>
                        </a:rPr>
                        <a:t>Iphone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tabLst>
                          <a:tab pos="445770" algn="l"/>
                        </a:tabLst>
                      </a:pPr>
                      <a:r>
                        <a:rPr lang="zh-CN" sz="1050" kern="100">
                          <a:effectLst/>
                        </a:rPr>
                        <a:t>安卓机</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tabLst>
                          <a:tab pos="445770" algn="l"/>
                        </a:tabLst>
                      </a:pPr>
                      <a:r>
                        <a:rPr lang="en-US" sz="1050" kern="100">
                          <a:effectLst/>
                        </a:rPr>
                        <a:t>ipad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0">
                <a:tc gridSpan="3">
                  <a:txBody>
                    <a:bodyPr/>
                    <a:lstStyle/>
                    <a:p>
                      <a:pPr algn="ctr">
                        <a:spcAft>
                          <a:spcPts val="0"/>
                        </a:spcAft>
                        <a:tabLst>
                          <a:tab pos="445770" algn="l"/>
                        </a:tabLst>
                      </a:pPr>
                      <a:r>
                        <a:rPr lang="zh-CN" sz="1050" kern="100" dirty="0">
                          <a:effectLst/>
                        </a:rPr>
                        <a:t>处理：强制关闭机器</a:t>
                      </a:r>
                      <a:r>
                        <a:rPr lang="en-US" sz="1050" kern="100" dirty="0">
                          <a:effectLst/>
                        </a:rPr>
                        <a:t>/</a:t>
                      </a:r>
                      <a:r>
                        <a:rPr lang="zh-CN" sz="1050" kern="100" dirty="0">
                          <a:effectLst/>
                        </a:rPr>
                        <a:t>强制关闭</a:t>
                      </a:r>
                      <a:r>
                        <a:rPr lang="en-US" sz="1050" kern="100" dirty="0">
                          <a:effectLst/>
                        </a:rPr>
                        <a:t>WeChat</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2"/>
                  </a:ext>
                </a:extLst>
              </a:tr>
            </a:tbl>
          </a:graphicData>
        </a:graphic>
      </p:graphicFrame>
      <p:sp>
        <p:nvSpPr>
          <p:cNvPr id="10" name="矩形 9"/>
          <p:cNvSpPr/>
          <p:nvPr/>
        </p:nvSpPr>
        <p:spPr>
          <a:xfrm>
            <a:off x="785794" y="3015693"/>
            <a:ext cx="5687303" cy="2862322"/>
          </a:xfrm>
          <a:prstGeom prst="rect">
            <a:avLst/>
          </a:prstGeom>
        </p:spPr>
        <p:txBody>
          <a:bodyPr wrap="square">
            <a:spAutoFit/>
          </a:bodyPr>
          <a:lstStyle/>
          <a:p>
            <a:r>
              <a:rPr lang="zh-CN" altLang="en-US" b="1" dirty="0">
                <a:solidFill>
                  <a:schemeClr val="accent2"/>
                </a:solidFill>
                <a:sym typeface="+mn-ea"/>
              </a:rPr>
              <a:t>保密性和私密性</a:t>
            </a:r>
            <a:endParaRPr lang="en-US" altLang="zh-CN" b="1" dirty="0">
              <a:solidFill>
                <a:schemeClr val="accent2"/>
              </a:solidFill>
              <a:sym typeface="+mn-ea"/>
            </a:endParaRPr>
          </a:p>
          <a:p>
            <a:r>
              <a:rPr lang="zh-CN" altLang="zh-CN" dirty="0"/>
              <a:t>在开发过程中，除了规定的需方（杨枨老师），开发方（</a:t>
            </a:r>
            <a:r>
              <a:rPr lang="en-US" altLang="zh-CN" dirty="0"/>
              <a:t>G06</a:t>
            </a:r>
            <a:r>
              <a:rPr lang="zh-CN" altLang="zh-CN" dirty="0"/>
              <a:t>小组）以及</a:t>
            </a:r>
            <a:r>
              <a:rPr lang="en-US" altLang="zh-CN" dirty="0"/>
              <a:t>ZUCC</a:t>
            </a:r>
            <a:r>
              <a:rPr lang="zh-CN" altLang="zh-CN" dirty="0"/>
              <a:t>其他软件工程基础课内开发团队（如需要）可查看该软件的相关文档外，其余个体或组织都无法查看。</a:t>
            </a:r>
          </a:p>
          <a:p>
            <a:r>
              <a:rPr lang="zh-CN" altLang="zh-CN" dirty="0"/>
              <a:t>在完成开发后，任意能够使用微信小程序的个体或组织由权力使用该软件，但未征得开发团队（</a:t>
            </a:r>
            <a:r>
              <a:rPr lang="en-US" altLang="zh-CN" dirty="0"/>
              <a:t>G06</a:t>
            </a:r>
            <a:r>
              <a:rPr lang="zh-CN" altLang="zh-CN" dirty="0"/>
              <a:t>小组）同意进行该小程序文件的拷贝或制作将受到追责及法律制裁。</a:t>
            </a:r>
          </a:p>
          <a:p>
            <a:endParaRPr lang="en-US" altLang="zh-CN" b="1" dirty="0">
              <a:solidFill>
                <a:schemeClr val="accent2"/>
              </a:solidFill>
              <a:sym typeface="+mn-ea"/>
            </a:endParaRPr>
          </a:p>
        </p:txBody>
      </p:sp>
      <p:sp>
        <p:nvSpPr>
          <p:cNvPr id="11" name="矩形 10"/>
          <p:cNvSpPr/>
          <p:nvPr/>
        </p:nvSpPr>
        <p:spPr>
          <a:xfrm>
            <a:off x="6635041" y="3015693"/>
            <a:ext cx="5687303" cy="2031325"/>
          </a:xfrm>
          <a:prstGeom prst="rect">
            <a:avLst/>
          </a:prstGeom>
        </p:spPr>
        <p:txBody>
          <a:bodyPr wrap="square">
            <a:spAutoFit/>
          </a:bodyPr>
          <a:lstStyle/>
          <a:p>
            <a:r>
              <a:rPr lang="zh-CN" altLang="en-US" b="1" dirty="0">
                <a:solidFill>
                  <a:schemeClr val="accent2"/>
                </a:solidFill>
                <a:sym typeface="+mn-ea"/>
              </a:rPr>
              <a:t>帮助和问题报告</a:t>
            </a:r>
            <a:endParaRPr lang="en-US" altLang="zh-CN" b="1" dirty="0">
              <a:solidFill>
                <a:schemeClr val="accent2"/>
              </a:solidFill>
              <a:sym typeface="+mn-ea"/>
            </a:endParaRPr>
          </a:p>
          <a:p>
            <a:r>
              <a:rPr lang="zh-CN" altLang="zh-CN" dirty="0"/>
              <a:t>获取帮助</a:t>
            </a:r>
            <a:r>
              <a:rPr lang="en-US" altLang="zh-CN" dirty="0"/>
              <a:t>/</a:t>
            </a:r>
            <a:r>
              <a:rPr lang="zh-CN" altLang="zh-CN" dirty="0"/>
              <a:t>问题报告联系地点：浙江大学城市学院计算与计算科学学院</a:t>
            </a:r>
          </a:p>
          <a:p>
            <a:r>
              <a:rPr lang="zh-CN" altLang="zh-CN" dirty="0"/>
              <a:t>获取帮助</a:t>
            </a:r>
            <a:r>
              <a:rPr lang="en-US" altLang="zh-CN" dirty="0"/>
              <a:t>/</a:t>
            </a:r>
            <a:r>
              <a:rPr lang="zh-CN" altLang="zh-CN" dirty="0"/>
              <a:t>问题报告联系人：李骏、周南、林豪</a:t>
            </a:r>
          </a:p>
          <a:p>
            <a:r>
              <a:rPr lang="zh-CN" altLang="zh-CN" dirty="0"/>
              <a:t>获取帮助</a:t>
            </a:r>
            <a:r>
              <a:rPr lang="en-US" altLang="zh-CN" dirty="0"/>
              <a:t>/</a:t>
            </a:r>
            <a:r>
              <a:rPr lang="zh-CN" altLang="zh-CN" dirty="0"/>
              <a:t>问题报告联系方式：</a:t>
            </a:r>
            <a:r>
              <a:rPr lang="en-US" altLang="zh-CN" dirty="0"/>
              <a:t>31701332@stu.zucc.edu.cn</a:t>
            </a:r>
            <a:endParaRPr lang="zh-CN" altLang="zh-CN" dirty="0"/>
          </a:p>
          <a:p>
            <a:endParaRPr lang="en-US" altLang="zh-CN" b="1" dirty="0">
              <a:solidFill>
                <a:schemeClr val="accent2"/>
              </a:solidFill>
              <a:sym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04</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Four</a:t>
            </a:r>
          </a:p>
          <a:p>
            <a:r>
              <a:rPr lang="zh-CN" altLang="en-US" sz="2000" dirty="0"/>
              <a:t>用户手册</a:t>
            </a:r>
          </a:p>
        </p:txBody>
      </p:sp>
      <p:sp>
        <p:nvSpPr>
          <p:cNvPr id="3" name="矩形 2"/>
          <p:cNvSpPr/>
          <p:nvPr/>
        </p:nvSpPr>
        <p:spPr>
          <a:xfrm>
            <a:off x="785794" y="1676475"/>
            <a:ext cx="1921547" cy="1200329"/>
          </a:xfrm>
          <a:prstGeom prst="rect">
            <a:avLst/>
          </a:prstGeom>
        </p:spPr>
        <p:txBody>
          <a:bodyPr wrap="square">
            <a:spAutoFit/>
          </a:bodyPr>
          <a:lstStyle/>
          <a:p>
            <a:r>
              <a:rPr lang="zh-CN" altLang="en-US" b="1" dirty="0">
                <a:solidFill>
                  <a:schemeClr val="accent2"/>
                </a:solidFill>
                <a:sym typeface="+mn-ea"/>
              </a:rPr>
              <a:t>使用软件指南</a:t>
            </a:r>
            <a:endParaRPr lang="en-US" altLang="zh-CN" b="1" dirty="0">
              <a:solidFill>
                <a:schemeClr val="accent2"/>
              </a:solidFill>
              <a:sym typeface="+mn-ea"/>
            </a:endParaRPr>
          </a:p>
          <a:p>
            <a:endParaRPr lang="en-US" altLang="zh-CN" b="1" dirty="0">
              <a:solidFill>
                <a:schemeClr val="accent2"/>
              </a:solidFill>
              <a:sym typeface="+mn-ea"/>
            </a:endParaRPr>
          </a:p>
          <a:p>
            <a:endParaRPr lang="en-US" altLang="zh-CN" b="1" dirty="0">
              <a:solidFill>
                <a:schemeClr val="accent2"/>
              </a:solidFill>
              <a:sym typeface="+mn-ea"/>
            </a:endParaRPr>
          </a:p>
          <a:p>
            <a:r>
              <a:rPr lang="zh-CN" altLang="en-US" b="1" dirty="0">
                <a:solidFill>
                  <a:schemeClr val="accent2"/>
                </a:solidFill>
                <a:sym typeface="+mn-ea"/>
              </a:rPr>
              <a:t>总体处理过程</a:t>
            </a:r>
            <a:endParaRPr lang="en-US" altLang="zh-CN" b="1" dirty="0">
              <a:solidFill>
                <a:schemeClr val="accent2"/>
              </a:solidFill>
              <a:sym typeface="+mn-ea"/>
            </a:endParaRPr>
          </a:p>
        </p:txBody>
      </p:sp>
      <p:sp>
        <p:nvSpPr>
          <p:cNvPr id="4" name="Rectangle 2"/>
          <p:cNvSpPr>
            <a:spLocks noChangeArrowheads="1"/>
          </p:cNvSpPr>
          <p:nvPr/>
        </p:nvSpPr>
        <p:spPr bwMode="auto">
          <a:xfrm>
            <a:off x="2910653" y="203199"/>
            <a:ext cx="185626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3818963" y="-215154"/>
            <a:ext cx="1208124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graphicFrame>
        <p:nvGraphicFramePr>
          <p:cNvPr id="7" name="对象 6"/>
          <p:cNvGraphicFramePr>
            <a:graphicFrameLocks noChangeAspect="1"/>
          </p:cNvGraphicFramePr>
          <p:nvPr/>
        </p:nvGraphicFramePr>
        <p:xfrm>
          <a:off x="3818964" y="-215153"/>
          <a:ext cx="6483997" cy="6723529"/>
        </p:xfrm>
        <a:graphic>
          <a:graphicData uri="http://schemas.openxmlformats.org/presentationml/2006/ole">
            <mc:AlternateContent xmlns:mc="http://schemas.openxmlformats.org/markup-compatibility/2006">
              <mc:Choice xmlns:v="urn:schemas-microsoft-com:vml" Requires="v">
                <p:oleObj spid="_x0000_s23595" name="Visio" r:id="rId4" imgW="5460365" imgH="5660390" progId="Visio.Drawing.15">
                  <p:embed/>
                </p:oleObj>
              </mc:Choice>
              <mc:Fallback>
                <p:oleObj name="Visio" r:id="rId4" imgW="5460365" imgH="5660390"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18964" y="-215153"/>
                        <a:ext cx="6483997" cy="6723529"/>
                      </a:xfrm>
                      <a:prstGeom prst="rect">
                        <a:avLst/>
                      </a:prstGeom>
                      <a:noFill/>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2585323"/>
          </a:xfrm>
          <a:prstGeom prst="rect">
            <a:avLst/>
          </a:prstGeom>
          <a:noFill/>
        </p:spPr>
        <p:txBody>
          <a:bodyPr wrap="square" rtlCol="0">
            <a:spAutoFit/>
          </a:bodyPr>
          <a:lstStyle/>
          <a:p>
            <a:r>
              <a:rPr lang="en-US" altLang="zh-CN" sz="5400" b="1" dirty="0">
                <a:solidFill>
                  <a:schemeClr val="bg1"/>
                </a:solidFill>
              </a:rPr>
              <a:t>Part 05</a:t>
            </a:r>
          </a:p>
          <a:p>
            <a:r>
              <a:rPr lang="zh-CN" altLang="en-US" sz="5400" dirty="0">
                <a:solidFill>
                  <a:schemeClr val="bg1"/>
                </a:solidFill>
              </a:rPr>
              <a:t>项目总结</a:t>
            </a:r>
          </a:p>
          <a:p>
            <a:endParaRPr lang="zh-CN" altLang="en-US" sz="5400" dirty="0">
              <a:solidFill>
                <a:schemeClr val="bg1"/>
              </a:solidFill>
            </a:endParaRP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05</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Five</a:t>
            </a:r>
          </a:p>
          <a:p>
            <a:r>
              <a:rPr lang="zh-CN" altLang="en-US" sz="2000" dirty="0"/>
              <a:t>项目总结</a:t>
            </a:r>
          </a:p>
        </p:txBody>
      </p:sp>
      <p:sp>
        <p:nvSpPr>
          <p:cNvPr id="3" name="矩形 2"/>
          <p:cNvSpPr/>
          <p:nvPr/>
        </p:nvSpPr>
        <p:spPr>
          <a:xfrm>
            <a:off x="4711482" y="1065132"/>
            <a:ext cx="2348720" cy="955711"/>
          </a:xfrm>
          <a:prstGeom prst="rect">
            <a:avLst/>
          </a:prstGeom>
        </p:spPr>
        <p:txBody>
          <a:bodyPr wrap="none">
            <a:spAutoFit/>
          </a:bodyPr>
          <a:lstStyle/>
          <a:p>
            <a:pPr algn="just">
              <a:lnSpc>
                <a:spcPct val="240000"/>
              </a:lnSpc>
              <a:spcBef>
                <a:spcPts val="1700"/>
              </a:spcBef>
              <a:spcAft>
                <a:spcPts val="1650"/>
              </a:spcAft>
            </a:pPr>
            <a:r>
              <a:rPr lang="zh-CN" altLang="zh-CN" sz="2800" b="1" kern="2200" dirty="0">
                <a:latin typeface="Calibri" panose="020F0502020204030204" pitchFamily="34" charset="0"/>
                <a:ea typeface="宋体" panose="02010600030101010101" pitchFamily="2" charset="-122"/>
                <a:cs typeface="Times New Roman" panose="02020603050405020304" pitchFamily="18" charset="0"/>
              </a:rPr>
              <a:t>实际开发结果</a:t>
            </a:r>
            <a:endParaRPr lang="zh-CN" altLang="zh-CN" sz="2800" b="1" kern="2200" dirty="0">
              <a:latin typeface="Calibri" panose="020F0502020204030204" pitchFamily="34" charset="0"/>
              <a:cs typeface="Times New Roman" panose="02020603050405020304" pitchFamily="18" charset="0"/>
            </a:endParaRPr>
          </a:p>
        </p:txBody>
      </p:sp>
      <p:sp>
        <p:nvSpPr>
          <p:cNvPr id="10" name="矩形 9"/>
          <p:cNvSpPr/>
          <p:nvPr/>
        </p:nvSpPr>
        <p:spPr>
          <a:xfrm>
            <a:off x="785794" y="2504068"/>
            <a:ext cx="10200094" cy="2861310"/>
          </a:xfrm>
          <a:prstGeom prst="rect">
            <a:avLst/>
          </a:prstGeom>
        </p:spPr>
        <p:txBody>
          <a:bodyPr wrap="square">
            <a:spAutoFit/>
          </a:bodyPr>
          <a:lstStyle/>
          <a:p>
            <a:pPr indent="266700" algn="just">
              <a:spcAft>
                <a:spcPts val="0"/>
              </a:spcAft>
            </a:pPr>
            <a:r>
              <a:rPr lang="en-US" altLang="zh-CN" sz="3600" kern="100" dirty="0">
                <a:latin typeface="Calibri" panose="020F0502020204030204" pitchFamily="34" charset="0"/>
                <a:ea typeface="宋体" panose="02010600030101010101" pitchFamily="2" charset="-122"/>
                <a:cs typeface="Times New Roman" panose="02020603050405020304" pitchFamily="18" charset="0"/>
              </a:rPr>
              <a:t>1</a:t>
            </a:r>
            <a:r>
              <a:rPr lang="zh-CN" altLang="zh-CN" sz="3600" kern="100" dirty="0">
                <a:latin typeface="Calibri" panose="020F0502020204030204" pitchFamily="34" charset="0"/>
                <a:ea typeface="宋体" panose="02010600030101010101" pitchFamily="2" charset="-122"/>
                <a:cs typeface="Times New Roman" panose="02020603050405020304" pitchFamily="18" charset="0"/>
              </a:rPr>
              <a:t>、本项目最终制成的软件是以球约命名的微信小程序，通过微信小程序的搜索下载后，储存在用户的移动终端上，代码大小约</a:t>
            </a:r>
            <a:r>
              <a:rPr lang="en-US" altLang="zh-CN" sz="3600" kern="100" dirty="0">
                <a:latin typeface="Calibri" panose="020F0502020204030204" pitchFamily="34" charset="0"/>
                <a:ea typeface="宋体" panose="02010600030101010101" pitchFamily="2" charset="-122"/>
                <a:cs typeface="Times New Roman" panose="02020603050405020304" pitchFamily="18" charset="0"/>
              </a:rPr>
              <a:t>11mb</a:t>
            </a:r>
            <a:r>
              <a:rPr lang="zh-CN" altLang="zh-CN" sz="3600" kern="100" dirty="0">
                <a:latin typeface="Calibri" panose="020F0502020204030204" pitchFamily="34" charset="0"/>
                <a:ea typeface="宋体" panose="02010600030101010101" pitchFamily="2" charset="-122"/>
                <a:cs typeface="Times New Roman" panose="02020603050405020304" pitchFamily="18" charset="0"/>
              </a:rPr>
              <a:t>左右。</a:t>
            </a:r>
          </a:p>
          <a:p>
            <a:pPr indent="266700" algn="just">
              <a:spcAft>
                <a:spcPts val="0"/>
              </a:spcAft>
            </a:pPr>
            <a:r>
              <a:rPr lang="en-US" altLang="zh-CN" sz="3600" kern="100" dirty="0">
                <a:latin typeface="Calibri" panose="020F0502020204030204" pitchFamily="34" charset="0"/>
                <a:ea typeface="宋体" panose="02010600030101010101" pitchFamily="2" charset="-122"/>
                <a:cs typeface="Times New Roman" panose="02020603050405020304" pitchFamily="18" charset="0"/>
              </a:rPr>
              <a:t>2</a:t>
            </a:r>
            <a:r>
              <a:rPr lang="zh-CN" altLang="zh-CN" sz="3600" kern="100" dirty="0">
                <a:latin typeface="Calibri" panose="020F0502020204030204" pitchFamily="34" charset="0"/>
                <a:ea typeface="宋体" panose="02010600030101010101" pitchFamily="2" charset="-122"/>
                <a:cs typeface="Times New Roman" panose="02020603050405020304" pitchFamily="18" charset="0"/>
              </a:rPr>
              <a:t>、本软件现是</a:t>
            </a:r>
            <a:r>
              <a:rPr lang="en-US" altLang="zh-CN" sz="3600" kern="100" dirty="0">
                <a:latin typeface="Calibri" panose="020F0502020204030204" pitchFamily="34" charset="0"/>
                <a:ea typeface="宋体" panose="02010600030101010101" pitchFamily="2" charset="-122"/>
                <a:cs typeface="Times New Roman" panose="02020603050405020304" pitchFamily="18" charset="0"/>
              </a:rPr>
              <a:t>V1.0.5</a:t>
            </a:r>
            <a:r>
              <a:rPr lang="zh-CN" altLang="zh-CN" sz="3600" kern="100" dirty="0">
                <a:latin typeface="Calibri" panose="020F0502020204030204" pitchFamily="34" charset="0"/>
                <a:ea typeface="宋体" panose="02010600030101010101" pitchFamily="2" charset="-122"/>
                <a:cs typeface="Times New Roman" panose="02020603050405020304" pitchFamily="18" charset="0"/>
              </a:rPr>
              <a:t>版本，是第一版的完成体软件。</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05</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Five</a:t>
            </a:r>
          </a:p>
          <a:p>
            <a:r>
              <a:rPr lang="zh-CN" altLang="en-US" sz="2000" dirty="0"/>
              <a:t>项目总结</a:t>
            </a:r>
          </a:p>
        </p:txBody>
      </p:sp>
      <p:sp>
        <p:nvSpPr>
          <p:cNvPr id="10" name="矩形 9"/>
          <p:cNvSpPr/>
          <p:nvPr/>
        </p:nvSpPr>
        <p:spPr>
          <a:xfrm>
            <a:off x="0" y="1401123"/>
            <a:ext cx="10200094" cy="923330"/>
          </a:xfrm>
          <a:prstGeom prst="rect">
            <a:avLst/>
          </a:prstGeom>
        </p:spPr>
        <p:txBody>
          <a:bodyPr wrap="square">
            <a:spAutoFit/>
          </a:bodyPr>
          <a:lstStyle/>
          <a:p>
            <a:pPr indent="266700" algn="just">
              <a:spcAft>
                <a:spcPts val="0"/>
              </a:spcAft>
            </a:pPr>
            <a:r>
              <a:rPr lang="zh-CN" altLang="en-US" sz="5400" b="1" kern="100" dirty="0">
                <a:latin typeface="Calibri" panose="020F0502020204030204" pitchFamily="34" charset="0"/>
                <a:ea typeface="宋体" panose="02010600030101010101" pitchFamily="2" charset="-122"/>
                <a:cs typeface="Times New Roman" panose="02020603050405020304" pitchFamily="18" charset="0"/>
              </a:rPr>
              <a:t>基本流程：</a:t>
            </a:r>
            <a:endParaRPr lang="zh-CN" altLang="zh-CN" sz="5400" b="1" kern="100" dirty="0">
              <a:latin typeface="Calibri" panose="020F0502020204030204" pitchFamily="34" charset="0"/>
              <a:ea typeface="宋体" panose="02010600030101010101" pitchFamily="2" charset="-122"/>
              <a:cs typeface="Times New Roman" panose="02020603050405020304" pitchFamily="18" charset="0"/>
            </a:endParaRPr>
          </a:p>
        </p:txBody>
      </p:sp>
      <p:sp>
        <p:nvSpPr>
          <p:cNvPr id="3"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5" name="对象 4"/>
          <p:cNvGraphicFramePr>
            <a:graphicFrameLocks noChangeAspect="1"/>
          </p:cNvGraphicFramePr>
          <p:nvPr/>
        </p:nvGraphicFramePr>
        <p:xfrm>
          <a:off x="2759707" y="0"/>
          <a:ext cx="8539663" cy="8431613"/>
        </p:xfrm>
        <a:graphic>
          <a:graphicData uri="http://schemas.openxmlformats.org/presentationml/2006/ole">
            <mc:AlternateContent xmlns:mc="http://schemas.openxmlformats.org/markup-compatibility/2006">
              <mc:Choice xmlns:v="urn:schemas-microsoft-com:vml" Requires="v">
                <p:oleObj spid="_x0000_s31783" name="Visio" r:id="rId4" imgW="6716395" imgH="6078855" progId="Visio.Drawing.15">
                  <p:embed/>
                </p:oleObj>
              </mc:Choice>
              <mc:Fallback>
                <p:oleObj name="Visio" r:id="rId4" imgW="6716395" imgH="6078855"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59707" y="0"/>
                        <a:ext cx="8539663" cy="8431613"/>
                      </a:xfrm>
                      <a:prstGeom prst="rect">
                        <a:avLst/>
                      </a:prstGeom>
                      <a:noFill/>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05</a:t>
            </a:r>
            <a:endParaRPr lang="zh-CN" altLang="en-US" sz="4000" u="sng" dirty="0">
              <a:solidFill>
                <a:srgbClr val="1A9895"/>
              </a:solidFill>
            </a:endParaRPr>
          </a:p>
        </p:txBody>
      </p:sp>
      <p:sp>
        <p:nvSpPr>
          <p:cNvPr id="9" name="矩形 8"/>
          <p:cNvSpPr/>
          <p:nvPr/>
        </p:nvSpPr>
        <p:spPr>
          <a:xfrm>
            <a:off x="1651000" y="457492"/>
            <a:ext cx="4692650" cy="706755"/>
          </a:xfrm>
          <a:prstGeom prst="rect">
            <a:avLst/>
          </a:prstGeom>
        </p:spPr>
        <p:txBody>
          <a:bodyPr wrap="square">
            <a:spAutoFit/>
          </a:bodyPr>
          <a:lstStyle/>
          <a:p>
            <a:r>
              <a:rPr lang="en-US" altLang="zh-CN" sz="2000" dirty="0"/>
              <a:t>Part Five</a:t>
            </a:r>
          </a:p>
          <a:p>
            <a:r>
              <a:rPr lang="zh-CN" altLang="en-US" sz="2000" dirty="0"/>
              <a:t>项目总结</a:t>
            </a:r>
          </a:p>
        </p:txBody>
      </p:sp>
      <p:sp>
        <p:nvSpPr>
          <p:cNvPr id="10" name="矩形 9"/>
          <p:cNvSpPr/>
          <p:nvPr/>
        </p:nvSpPr>
        <p:spPr>
          <a:xfrm>
            <a:off x="0" y="1401123"/>
            <a:ext cx="10200094" cy="923330"/>
          </a:xfrm>
          <a:prstGeom prst="rect">
            <a:avLst/>
          </a:prstGeom>
        </p:spPr>
        <p:txBody>
          <a:bodyPr wrap="square">
            <a:spAutoFit/>
          </a:bodyPr>
          <a:lstStyle/>
          <a:p>
            <a:pPr indent="266700" algn="just">
              <a:spcAft>
                <a:spcPts val="0"/>
              </a:spcAft>
            </a:pPr>
            <a:r>
              <a:rPr lang="zh-CN" altLang="en-US" sz="5400" b="1" kern="100" dirty="0">
                <a:latin typeface="Calibri" panose="020F0502020204030204" pitchFamily="34" charset="0"/>
                <a:ea typeface="宋体" panose="02010600030101010101" pitchFamily="2" charset="-122"/>
                <a:cs typeface="Times New Roman" panose="02020603050405020304" pitchFamily="18" charset="0"/>
              </a:rPr>
              <a:t>进度：</a:t>
            </a:r>
            <a:endParaRPr lang="zh-CN" altLang="zh-CN" sz="5400" b="1" kern="100" dirty="0">
              <a:latin typeface="Calibri" panose="020F0502020204030204" pitchFamily="34" charset="0"/>
              <a:ea typeface="宋体" panose="02010600030101010101" pitchFamily="2" charset="-122"/>
              <a:cs typeface="Times New Roman" panose="02020603050405020304" pitchFamily="18" charset="0"/>
            </a:endParaRPr>
          </a:p>
        </p:txBody>
      </p:sp>
      <p:sp>
        <p:nvSpPr>
          <p:cNvPr id="3"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矩形 1"/>
          <p:cNvSpPr/>
          <p:nvPr/>
        </p:nvSpPr>
        <p:spPr>
          <a:xfrm>
            <a:off x="275590" y="2554344"/>
            <a:ext cx="3506106" cy="3784600"/>
          </a:xfrm>
          <a:prstGeom prst="rect">
            <a:avLst/>
          </a:prstGeom>
        </p:spPr>
        <p:txBody>
          <a:bodyPr wrap="square">
            <a:spAutoFit/>
          </a:bodyPr>
          <a:lstStyle/>
          <a:p>
            <a:pPr indent="266700" algn="just">
              <a:spcAft>
                <a:spcPts val="0"/>
              </a:spcAft>
            </a:pPr>
            <a:r>
              <a:rPr lang="zh-CN" altLang="zh-CN" sz="2400" b="1" kern="100" dirty="0">
                <a:latin typeface="微软雅黑" panose="020B0503020204020204" charset="-122"/>
                <a:ea typeface="微软雅黑" panose="020B0503020204020204" charset="-122"/>
                <a:cs typeface="微软雅黑" panose="020B0503020204020204" charset="-122"/>
              </a:rPr>
              <a:t>与原计划相比，我组大部分的时间都能按照原计划进行，但是在最后代码实现及系统测试报告编写的过程中，我们组还是存在进度延后的问题，因为使用</a:t>
            </a:r>
            <a:r>
              <a:rPr lang="en-US" altLang="zh-CN" sz="2400" b="1" kern="100" dirty="0">
                <a:latin typeface="微软雅黑" panose="020B0503020204020204" charset="-122"/>
                <a:ea typeface="微软雅黑" panose="020B0503020204020204" charset="-122"/>
                <a:cs typeface="微软雅黑" panose="020B0503020204020204" charset="-122"/>
              </a:rPr>
              <a:t>JS</a:t>
            </a:r>
            <a:r>
              <a:rPr lang="zh-CN" altLang="zh-CN" sz="2400" b="1" kern="100" dirty="0">
                <a:latin typeface="微软雅黑" panose="020B0503020204020204" charset="-122"/>
                <a:ea typeface="微软雅黑" panose="020B0503020204020204" charset="-122"/>
                <a:cs typeface="微软雅黑" panose="020B0503020204020204" charset="-122"/>
              </a:rPr>
              <a:t>语言编写微信小程序对我们来说还是一件较难实现的事情，所以发生延后</a:t>
            </a:r>
          </a:p>
        </p:txBody>
      </p:sp>
      <p:pic>
        <p:nvPicPr>
          <p:cNvPr id="5" name="图片 4"/>
          <p:cNvPicPr>
            <a:picLocks noChangeAspect="1"/>
          </p:cNvPicPr>
          <p:nvPr/>
        </p:nvPicPr>
        <p:blipFill>
          <a:blip r:embed="rId3"/>
          <a:stretch>
            <a:fillRect/>
          </a:stretch>
        </p:blipFill>
        <p:spPr>
          <a:xfrm>
            <a:off x="4810760" y="246380"/>
            <a:ext cx="6758940" cy="3046095"/>
          </a:xfrm>
          <a:prstGeom prst="rect">
            <a:avLst/>
          </a:prstGeom>
        </p:spPr>
      </p:pic>
      <p:pic>
        <p:nvPicPr>
          <p:cNvPr id="11" name="图片 10"/>
          <p:cNvPicPr>
            <a:picLocks noChangeAspect="1"/>
          </p:cNvPicPr>
          <p:nvPr/>
        </p:nvPicPr>
        <p:blipFill>
          <a:blip r:embed="rId4"/>
          <a:stretch>
            <a:fillRect/>
          </a:stretch>
        </p:blipFill>
        <p:spPr>
          <a:xfrm>
            <a:off x="4810760" y="3384550"/>
            <a:ext cx="6922770" cy="30759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647507" y="1165580"/>
            <a:ext cx="10392355" cy="523220"/>
          </a:xfrm>
          <a:prstGeom prst="rect">
            <a:avLst/>
          </a:prstGeom>
          <a:noFill/>
        </p:spPr>
        <p:txBody>
          <a:bodyPr wrap="square" rtlCol="0">
            <a:spAutoFit/>
          </a:bodyPr>
          <a:lstStyle/>
          <a:p>
            <a:r>
              <a:rPr lang="zh-CN" altLang="en-US" sz="2800" b="1" dirty="0">
                <a:solidFill>
                  <a:schemeClr val="accent2"/>
                </a:solidFill>
                <a:sym typeface="+mn-ea"/>
              </a:rPr>
              <a:t>小组文档提交情况（此处引用的是组长抄送给组员的发送记录）</a:t>
            </a:r>
            <a:endParaRPr lang="en-US" altLang="zh-CN" sz="2800" b="1" dirty="0">
              <a:solidFill>
                <a:schemeClr val="accent2"/>
              </a:solidFill>
              <a:sym typeface="+mn-ea"/>
            </a:endParaRPr>
          </a:p>
        </p:txBody>
      </p:sp>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sp>
        <p:nvSpPr>
          <p:cNvPr id="2" name="文本框 1"/>
          <p:cNvSpPr txBox="1"/>
          <p:nvPr/>
        </p:nvSpPr>
        <p:spPr>
          <a:xfrm>
            <a:off x="647506" y="1922764"/>
            <a:ext cx="5399725" cy="369332"/>
          </a:xfrm>
          <a:prstGeom prst="rect">
            <a:avLst/>
          </a:prstGeom>
          <a:noFill/>
        </p:spPr>
        <p:txBody>
          <a:bodyPr wrap="square" rtlCol="0">
            <a:spAutoFit/>
          </a:bodyPr>
          <a:lstStyle/>
          <a:p>
            <a:r>
              <a:rPr lang="en-US" altLang="zh-CN" dirty="0"/>
              <a:t>1</a:t>
            </a:r>
            <a:r>
              <a:rPr lang="zh-CN" altLang="en-US" dirty="0"/>
              <a:t>、项目计划提交及根据课程进度的修改情况</a:t>
            </a:r>
          </a:p>
        </p:txBody>
      </p:sp>
      <p:pic>
        <p:nvPicPr>
          <p:cNvPr id="3" name="图片 2"/>
          <p:cNvPicPr>
            <a:picLocks noChangeAspect="1"/>
          </p:cNvPicPr>
          <p:nvPr/>
        </p:nvPicPr>
        <p:blipFill>
          <a:blip r:embed="rId3"/>
          <a:stretch>
            <a:fillRect/>
          </a:stretch>
        </p:blipFill>
        <p:spPr>
          <a:xfrm>
            <a:off x="647507" y="2526060"/>
            <a:ext cx="11020237" cy="476250"/>
          </a:xfrm>
          <a:prstGeom prst="rect">
            <a:avLst/>
          </a:prstGeom>
        </p:spPr>
      </p:pic>
      <p:pic>
        <p:nvPicPr>
          <p:cNvPr id="7" name="图片 6">
            <a:extLst>
              <a:ext uri="{FF2B5EF4-FFF2-40B4-BE49-F238E27FC236}">
                <a16:creationId xmlns:a16="http://schemas.microsoft.com/office/drawing/2014/main" id="{E03BB6D9-8E29-4EE2-B45A-524F9115C669}"/>
              </a:ext>
            </a:extLst>
          </p:cNvPr>
          <p:cNvPicPr>
            <a:picLocks noChangeAspect="1"/>
          </p:cNvPicPr>
          <p:nvPr/>
        </p:nvPicPr>
        <p:blipFill>
          <a:blip r:embed="rId4"/>
          <a:stretch>
            <a:fillRect/>
          </a:stretch>
        </p:blipFill>
        <p:spPr>
          <a:xfrm>
            <a:off x="1000125" y="3236274"/>
            <a:ext cx="8210550" cy="325977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05</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Five</a:t>
            </a:r>
          </a:p>
          <a:p>
            <a:r>
              <a:rPr lang="zh-CN" altLang="en-US" sz="2000" dirty="0"/>
              <a:t>项目总结</a:t>
            </a:r>
          </a:p>
        </p:txBody>
      </p:sp>
      <p:sp>
        <p:nvSpPr>
          <p:cNvPr id="10" name="矩形 9"/>
          <p:cNvSpPr/>
          <p:nvPr/>
        </p:nvSpPr>
        <p:spPr>
          <a:xfrm>
            <a:off x="0" y="1401123"/>
            <a:ext cx="10200094" cy="923330"/>
          </a:xfrm>
          <a:prstGeom prst="rect">
            <a:avLst/>
          </a:prstGeom>
        </p:spPr>
        <p:txBody>
          <a:bodyPr wrap="square">
            <a:spAutoFit/>
          </a:bodyPr>
          <a:lstStyle/>
          <a:p>
            <a:pPr indent="266700" algn="just">
              <a:spcAft>
                <a:spcPts val="0"/>
              </a:spcAft>
            </a:pPr>
            <a:r>
              <a:rPr lang="zh-CN" altLang="en-US" sz="5400" b="1" kern="100" dirty="0">
                <a:latin typeface="Calibri" panose="020F0502020204030204" pitchFamily="34" charset="0"/>
                <a:ea typeface="宋体" panose="02010600030101010101" pitchFamily="2" charset="-122"/>
                <a:cs typeface="Times New Roman" panose="02020603050405020304" pitchFamily="18" charset="0"/>
              </a:rPr>
              <a:t>费用：</a:t>
            </a:r>
            <a:endParaRPr lang="zh-CN" altLang="zh-CN" sz="5400" b="1" kern="100" dirty="0">
              <a:latin typeface="Calibri" panose="020F0502020204030204" pitchFamily="34" charset="0"/>
              <a:ea typeface="宋体" panose="02010600030101010101" pitchFamily="2" charset="-122"/>
              <a:cs typeface="Times New Roman" panose="02020603050405020304" pitchFamily="18" charset="0"/>
            </a:endParaRPr>
          </a:p>
        </p:txBody>
      </p:sp>
      <p:sp>
        <p:nvSpPr>
          <p:cNvPr id="3"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4" name="表格 3"/>
          <p:cNvGraphicFramePr>
            <a:graphicFrameLocks noGrp="1"/>
          </p:cNvGraphicFramePr>
          <p:nvPr/>
        </p:nvGraphicFramePr>
        <p:xfrm>
          <a:off x="3020786" y="-4"/>
          <a:ext cx="8490859" cy="6715043"/>
        </p:xfrm>
        <a:graphic>
          <a:graphicData uri="http://schemas.openxmlformats.org/drawingml/2006/table">
            <a:tbl>
              <a:tblPr firstRow="1" firstCol="1" bandRow="1">
                <a:tableStyleId>{5C22544A-7EE6-4342-B048-85BDC9FD1C3A}</a:tableStyleId>
              </a:tblPr>
              <a:tblGrid>
                <a:gridCol w="2182333">
                  <a:extLst>
                    <a:ext uri="{9D8B030D-6E8A-4147-A177-3AD203B41FA5}">
                      <a16:colId xmlns:a16="http://schemas.microsoft.com/office/drawing/2014/main" val="20000"/>
                    </a:ext>
                  </a:extLst>
                </a:gridCol>
                <a:gridCol w="340964">
                  <a:extLst>
                    <a:ext uri="{9D8B030D-6E8A-4147-A177-3AD203B41FA5}">
                      <a16:colId xmlns:a16="http://schemas.microsoft.com/office/drawing/2014/main" val="20001"/>
                    </a:ext>
                  </a:extLst>
                </a:gridCol>
                <a:gridCol w="340964">
                  <a:extLst>
                    <a:ext uri="{9D8B030D-6E8A-4147-A177-3AD203B41FA5}">
                      <a16:colId xmlns:a16="http://schemas.microsoft.com/office/drawing/2014/main" val="20002"/>
                    </a:ext>
                  </a:extLst>
                </a:gridCol>
                <a:gridCol w="340964">
                  <a:extLst>
                    <a:ext uri="{9D8B030D-6E8A-4147-A177-3AD203B41FA5}">
                      <a16:colId xmlns:a16="http://schemas.microsoft.com/office/drawing/2014/main" val="20003"/>
                    </a:ext>
                  </a:extLst>
                </a:gridCol>
                <a:gridCol w="2182333">
                  <a:extLst>
                    <a:ext uri="{9D8B030D-6E8A-4147-A177-3AD203B41FA5}">
                      <a16:colId xmlns:a16="http://schemas.microsoft.com/office/drawing/2014/main" val="20004"/>
                    </a:ext>
                  </a:extLst>
                </a:gridCol>
                <a:gridCol w="3103301">
                  <a:extLst>
                    <a:ext uri="{9D8B030D-6E8A-4147-A177-3AD203B41FA5}">
                      <a16:colId xmlns:a16="http://schemas.microsoft.com/office/drawing/2014/main" val="20005"/>
                    </a:ext>
                  </a:extLst>
                </a:gridCol>
              </a:tblGrid>
              <a:tr h="538415">
                <a:tc gridSpan="5">
                  <a:txBody>
                    <a:bodyPr/>
                    <a:lstStyle/>
                    <a:p>
                      <a:r>
                        <a:rPr lang="zh-CN" sz="3200">
                          <a:effectLst/>
                        </a:rPr>
                        <a:t>设备项目</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r>
                        <a:rPr lang="zh-CN" sz="3200">
                          <a:effectLst/>
                        </a:rPr>
                        <a:t>金额（元）</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extLst>
                  <a:ext uri="{0D108BD9-81ED-4DB2-BD59-A6C34878D82A}">
                    <a16:rowId xmlns:a16="http://schemas.microsoft.com/office/drawing/2014/main" val="10000"/>
                  </a:ext>
                </a:extLst>
              </a:tr>
              <a:tr h="576749">
                <a:tc rowSpan="2">
                  <a:txBody>
                    <a:bodyPr/>
                    <a:lstStyle/>
                    <a:p>
                      <a:r>
                        <a:rPr lang="zh-CN" sz="1400">
                          <a:effectLst/>
                        </a:rPr>
                        <a:t>个人所需</a:t>
                      </a:r>
                      <a:r>
                        <a:rPr lang="en-US" sz="1400">
                          <a:effectLst/>
                        </a:rPr>
                        <a:t>pc</a:t>
                      </a:r>
                      <a:r>
                        <a:rPr lang="zh-CN" sz="1400">
                          <a:effectLst/>
                        </a:rPr>
                        <a:t>机</a:t>
                      </a:r>
                      <a:r>
                        <a:rPr lang="en-US" sz="1400">
                          <a:effectLst/>
                        </a:rPr>
                        <a:t>4</a:t>
                      </a:r>
                      <a:r>
                        <a:rPr lang="zh-CN" sz="1400">
                          <a:effectLst/>
                        </a:rPr>
                        <a:t>台</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gridSpan="4">
                  <a:txBody>
                    <a:bodyPr/>
                    <a:lstStyle/>
                    <a:p>
                      <a:r>
                        <a:rPr lang="en-US" sz="1400">
                          <a:effectLst/>
                        </a:rPr>
                        <a:t>3</a:t>
                      </a:r>
                      <a:r>
                        <a:rPr lang="zh-CN" sz="1400">
                          <a:effectLst/>
                        </a:rPr>
                        <a:t>台笔记本，支持系统：</a:t>
                      </a:r>
                      <a:r>
                        <a:rPr lang="en-US" sz="1400">
                          <a:effectLst/>
                        </a:rPr>
                        <a:t>windows</a:t>
                      </a:r>
                      <a:r>
                        <a:rPr lang="zh-CN" sz="1400">
                          <a:effectLst/>
                        </a:rPr>
                        <a:t>、</a:t>
                      </a:r>
                      <a:r>
                        <a:rPr lang="en-US" sz="1400">
                          <a:effectLst/>
                        </a:rPr>
                        <a:t>linux</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hMerge="1">
                  <a:txBody>
                    <a:bodyPr/>
                    <a:lstStyle/>
                    <a:p>
                      <a:endParaRPr lang="zh-CN"/>
                    </a:p>
                  </a:txBody>
                  <a:tcPr/>
                </a:tc>
                <a:tc hMerge="1">
                  <a:txBody>
                    <a:bodyPr/>
                    <a:lstStyle/>
                    <a:p>
                      <a:endParaRPr lang="zh-CN"/>
                    </a:p>
                  </a:txBody>
                  <a:tcPr/>
                </a:tc>
                <a:tc hMerge="1">
                  <a:txBody>
                    <a:bodyPr/>
                    <a:lstStyle/>
                    <a:p>
                      <a:endParaRPr lang="zh-CN"/>
                    </a:p>
                  </a:txBody>
                  <a:tcPr/>
                </a:tc>
                <a:tc rowSpan="2">
                  <a:txBody>
                    <a:bodyPr/>
                    <a:lstStyle/>
                    <a:p>
                      <a:r>
                        <a:rPr lang="en-US" sz="1400">
                          <a:effectLst/>
                        </a:rPr>
                        <a:t>0</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extLst>
                  <a:ext uri="{0D108BD9-81ED-4DB2-BD59-A6C34878D82A}">
                    <a16:rowId xmlns:a16="http://schemas.microsoft.com/office/drawing/2014/main" val="10001"/>
                  </a:ext>
                </a:extLst>
              </a:tr>
              <a:tr h="512422">
                <a:tc vMerge="1">
                  <a:txBody>
                    <a:bodyPr/>
                    <a:lstStyle/>
                    <a:p>
                      <a:endParaRPr lang="zh-CN"/>
                    </a:p>
                  </a:txBody>
                  <a:tcPr/>
                </a:tc>
                <a:tc gridSpan="4">
                  <a:txBody>
                    <a:bodyPr/>
                    <a:lstStyle/>
                    <a:p>
                      <a:r>
                        <a:rPr lang="en-US" sz="1400">
                          <a:effectLst/>
                        </a:rPr>
                        <a:t>1</a:t>
                      </a:r>
                      <a:r>
                        <a:rPr lang="zh-CN" sz="1400">
                          <a:effectLst/>
                        </a:rPr>
                        <a:t>台</a:t>
                      </a:r>
                      <a:r>
                        <a:rPr lang="en-US" sz="1400">
                          <a:effectLst/>
                        </a:rPr>
                        <a:t>mac</a:t>
                      </a:r>
                      <a:r>
                        <a:rPr lang="zh-CN" sz="1400">
                          <a:effectLst/>
                        </a:rPr>
                        <a:t>，支持系统：</a:t>
                      </a:r>
                      <a:r>
                        <a:rPr lang="en-US" sz="1400">
                          <a:effectLst/>
                        </a:rPr>
                        <a:t>ios</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hMerge="1">
                  <a:txBody>
                    <a:bodyPr/>
                    <a:lstStyle/>
                    <a:p>
                      <a:endParaRPr lang="zh-CN"/>
                    </a:p>
                  </a:txBody>
                  <a:tcPr/>
                </a:tc>
                <a:tc hMerge="1">
                  <a:txBody>
                    <a:bodyPr/>
                    <a:lstStyle/>
                    <a:p>
                      <a:endParaRPr lang="zh-CN"/>
                    </a:p>
                  </a:txBody>
                  <a:tcPr/>
                </a:tc>
                <a:tc hMerge="1">
                  <a:txBody>
                    <a:bodyPr/>
                    <a:lstStyle/>
                    <a:p>
                      <a:endParaRPr lang="zh-CN"/>
                    </a:p>
                  </a:txBody>
                  <a:tcPr/>
                </a:tc>
                <a:tc vMerge="1">
                  <a:txBody>
                    <a:bodyPr/>
                    <a:lstStyle/>
                    <a:p>
                      <a:endParaRPr lang="zh-CN"/>
                    </a:p>
                  </a:txBody>
                  <a:tcPr/>
                </a:tc>
                <a:extLst>
                  <a:ext uri="{0D108BD9-81ED-4DB2-BD59-A6C34878D82A}">
                    <a16:rowId xmlns:a16="http://schemas.microsoft.com/office/drawing/2014/main" val="10002"/>
                  </a:ext>
                </a:extLst>
              </a:tr>
              <a:tr h="576749">
                <a:tc rowSpan="2" gridSpan="3">
                  <a:txBody>
                    <a:bodyPr/>
                    <a:lstStyle/>
                    <a:p>
                      <a:r>
                        <a:rPr lang="zh-CN" sz="1400">
                          <a:effectLst/>
                        </a:rPr>
                        <a:t>项目所需测试用手机</a:t>
                      </a:r>
                      <a:r>
                        <a:rPr lang="en-US" sz="1400">
                          <a:effectLst/>
                        </a:rPr>
                        <a:t>3</a:t>
                      </a:r>
                      <a:r>
                        <a:rPr lang="zh-CN" sz="1400">
                          <a:effectLst/>
                        </a:rPr>
                        <a:t>台</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rowSpan="2" hMerge="1">
                  <a:txBody>
                    <a:bodyPr/>
                    <a:lstStyle/>
                    <a:p>
                      <a:endParaRPr lang="zh-CN"/>
                    </a:p>
                  </a:txBody>
                  <a:tcPr/>
                </a:tc>
                <a:tc rowSpan="2" hMerge="1">
                  <a:txBody>
                    <a:bodyPr/>
                    <a:lstStyle/>
                    <a:p>
                      <a:endParaRPr lang="zh-CN"/>
                    </a:p>
                  </a:txBody>
                  <a:tcPr/>
                </a:tc>
                <a:tc gridSpan="2">
                  <a:txBody>
                    <a:bodyPr/>
                    <a:lstStyle/>
                    <a:p>
                      <a:r>
                        <a:rPr lang="en-US" sz="1400">
                          <a:effectLst/>
                        </a:rPr>
                        <a:t>2</a:t>
                      </a:r>
                      <a:r>
                        <a:rPr lang="zh-CN" sz="1400">
                          <a:effectLst/>
                        </a:rPr>
                        <a:t>部手机，支持系统：</a:t>
                      </a:r>
                      <a:r>
                        <a:rPr lang="en-US" sz="1400">
                          <a:effectLst/>
                        </a:rPr>
                        <a:t>Android</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hMerge="1">
                  <a:txBody>
                    <a:bodyPr/>
                    <a:lstStyle/>
                    <a:p>
                      <a:endParaRPr lang="zh-CN"/>
                    </a:p>
                  </a:txBody>
                  <a:tcPr/>
                </a:tc>
                <a:tc rowSpan="2">
                  <a:txBody>
                    <a:bodyPr/>
                    <a:lstStyle/>
                    <a:p>
                      <a:r>
                        <a:rPr lang="en-US" sz="1400">
                          <a:effectLst/>
                        </a:rPr>
                        <a:t>0</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extLst>
                  <a:ext uri="{0D108BD9-81ED-4DB2-BD59-A6C34878D82A}">
                    <a16:rowId xmlns:a16="http://schemas.microsoft.com/office/drawing/2014/main" val="10003"/>
                  </a:ext>
                </a:extLst>
              </a:tr>
              <a:tr h="576749">
                <a:tc gridSpan="3" vMerge="1">
                  <a:txBody>
                    <a:bodyPr/>
                    <a:lstStyle/>
                    <a:p>
                      <a:endParaRPr lang="zh-CN"/>
                    </a:p>
                  </a:txBody>
                  <a:tcPr/>
                </a:tc>
                <a:tc hMerge="1" vMerge="1">
                  <a:txBody>
                    <a:bodyPr/>
                    <a:lstStyle/>
                    <a:p>
                      <a:endParaRPr lang="zh-CN"/>
                    </a:p>
                  </a:txBody>
                  <a:tcPr/>
                </a:tc>
                <a:tc hMerge="1" vMerge="1">
                  <a:txBody>
                    <a:bodyPr/>
                    <a:lstStyle/>
                    <a:p>
                      <a:endParaRPr lang="zh-CN"/>
                    </a:p>
                  </a:txBody>
                  <a:tcPr/>
                </a:tc>
                <a:tc gridSpan="2">
                  <a:txBody>
                    <a:bodyPr/>
                    <a:lstStyle/>
                    <a:p>
                      <a:r>
                        <a:rPr lang="zh-CN" sz="1400">
                          <a:effectLst/>
                        </a:rPr>
                        <a:t>一部苹果手机，支持系统：</a:t>
                      </a:r>
                      <a:r>
                        <a:rPr lang="en-US" sz="1400">
                          <a:effectLst/>
                        </a:rPr>
                        <a:t>ios</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hMerge="1">
                  <a:txBody>
                    <a:bodyPr/>
                    <a:lstStyle/>
                    <a:p>
                      <a:endParaRPr lang="zh-CN"/>
                    </a:p>
                  </a:txBody>
                  <a:tcPr/>
                </a:tc>
                <a:tc vMerge="1">
                  <a:txBody>
                    <a:bodyPr/>
                    <a:lstStyle/>
                    <a:p>
                      <a:endParaRPr lang="zh-CN"/>
                    </a:p>
                  </a:txBody>
                  <a:tcPr/>
                </a:tc>
                <a:extLst>
                  <a:ext uri="{0D108BD9-81ED-4DB2-BD59-A6C34878D82A}">
                    <a16:rowId xmlns:a16="http://schemas.microsoft.com/office/drawing/2014/main" val="10004"/>
                  </a:ext>
                </a:extLst>
              </a:tr>
              <a:tr h="892536">
                <a:tc gridSpan="2">
                  <a:txBody>
                    <a:bodyPr/>
                    <a:lstStyle/>
                    <a:p>
                      <a:r>
                        <a:rPr lang="zh-CN" sz="1400">
                          <a:effectLst/>
                        </a:rPr>
                        <a:t>项目所需服务器租用</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hMerge="1">
                  <a:txBody>
                    <a:bodyPr/>
                    <a:lstStyle/>
                    <a:p>
                      <a:endParaRPr lang="zh-CN"/>
                    </a:p>
                  </a:txBody>
                  <a:tcPr/>
                </a:tc>
                <a:tc gridSpan="3">
                  <a:txBody>
                    <a:bodyPr/>
                    <a:lstStyle/>
                    <a:p>
                      <a:r>
                        <a:rPr lang="zh-CN" sz="1400">
                          <a:effectLst/>
                        </a:rPr>
                        <a:t>使用的服务器：腾讯学生服务器，时长</a:t>
                      </a:r>
                      <a:r>
                        <a:rPr lang="en-US" sz="1400">
                          <a:effectLst/>
                        </a:rPr>
                        <a:t>3</a:t>
                      </a:r>
                      <a:r>
                        <a:rPr lang="zh-CN" sz="1400">
                          <a:effectLst/>
                        </a:rPr>
                        <a:t>个月</a:t>
                      </a:r>
                    </a:p>
                    <a:p>
                      <a:r>
                        <a:rPr lang="en-US" sz="1400">
                          <a:effectLst/>
                        </a:rPr>
                        <a:t> </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hMerge="1">
                  <a:txBody>
                    <a:bodyPr/>
                    <a:lstStyle/>
                    <a:p>
                      <a:endParaRPr lang="zh-CN"/>
                    </a:p>
                  </a:txBody>
                  <a:tcPr/>
                </a:tc>
                <a:tc hMerge="1">
                  <a:txBody>
                    <a:bodyPr/>
                    <a:lstStyle/>
                    <a:p>
                      <a:endParaRPr lang="zh-CN"/>
                    </a:p>
                  </a:txBody>
                  <a:tcPr/>
                </a:tc>
                <a:tc>
                  <a:txBody>
                    <a:bodyPr/>
                    <a:lstStyle/>
                    <a:p>
                      <a:r>
                        <a:rPr lang="en-US" sz="1400">
                          <a:effectLst/>
                        </a:rPr>
                        <a:t>30+8</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extLst>
                  <a:ext uri="{0D108BD9-81ED-4DB2-BD59-A6C34878D82A}">
                    <a16:rowId xmlns:a16="http://schemas.microsoft.com/office/drawing/2014/main" val="10005"/>
                  </a:ext>
                </a:extLst>
              </a:tr>
              <a:tr h="372804">
                <a:tc rowSpan="6" gridSpan="4">
                  <a:txBody>
                    <a:bodyPr/>
                    <a:lstStyle/>
                    <a:p>
                      <a:r>
                        <a:rPr lang="zh-CN" sz="1400">
                          <a:effectLst/>
                        </a:rPr>
                        <a:t>项目用到的软件</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rowSpan="6" hMerge="1">
                  <a:txBody>
                    <a:bodyPr/>
                    <a:lstStyle/>
                    <a:p>
                      <a:endParaRPr lang="zh-CN"/>
                    </a:p>
                  </a:txBody>
                  <a:tcPr/>
                </a:tc>
                <a:tc rowSpan="6" hMerge="1">
                  <a:txBody>
                    <a:bodyPr/>
                    <a:lstStyle/>
                    <a:p>
                      <a:endParaRPr lang="zh-CN"/>
                    </a:p>
                  </a:txBody>
                  <a:tcPr/>
                </a:tc>
                <a:tc rowSpan="6" hMerge="1">
                  <a:txBody>
                    <a:bodyPr/>
                    <a:lstStyle/>
                    <a:p>
                      <a:endParaRPr lang="zh-CN"/>
                    </a:p>
                  </a:txBody>
                  <a:tcPr/>
                </a:tc>
                <a:tc>
                  <a:txBody>
                    <a:bodyPr/>
                    <a:lstStyle/>
                    <a:p>
                      <a:r>
                        <a:rPr lang="en-US" sz="1400">
                          <a:effectLst/>
                        </a:rPr>
                        <a:t>GitHub Desktop</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rowSpan="6">
                  <a:txBody>
                    <a:bodyPr/>
                    <a:lstStyle/>
                    <a:p>
                      <a:r>
                        <a:rPr lang="zh-CN" sz="1400">
                          <a:effectLst/>
                        </a:rPr>
                        <a:t>总计</a:t>
                      </a:r>
                      <a:r>
                        <a:rPr lang="en-US" sz="1400">
                          <a:effectLst/>
                        </a:rPr>
                        <a:t>0</a:t>
                      </a:r>
                      <a:r>
                        <a:rPr lang="zh-CN" sz="1400">
                          <a:effectLst/>
                        </a:rPr>
                        <a:t>元</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extLst>
                  <a:ext uri="{0D108BD9-81ED-4DB2-BD59-A6C34878D82A}">
                    <a16:rowId xmlns:a16="http://schemas.microsoft.com/office/drawing/2014/main" val="10006"/>
                  </a:ext>
                </a:extLst>
              </a:tr>
              <a:tr h="487569">
                <a:tc gridSpan="4" vMerge="1">
                  <a:txBody>
                    <a:bodyPr/>
                    <a:lstStyle/>
                    <a:p>
                      <a:endParaRPr lang="zh-CN"/>
                    </a:p>
                  </a:txBody>
                  <a:tcPr/>
                </a:tc>
                <a:tc hMerge="1" vMerge="1">
                  <a:txBody>
                    <a:bodyPr/>
                    <a:lstStyle/>
                    <a:p>
                      <a:endParaRPr lang="zh-CN"/>
                    </a:p>
                  </a:txBody>
                  <a:tcPr/>
                </a:tc>
                <a:tc hMerge="1" vMerge="1">
                  <a:txBody>
                    <a:bodyPr/>
                    <a:lstStyle/>
                    <a:p>
                      <a:endParaRPr lang="zh-CN"/>
                    </a:p>
                  </a:txBody>
                  <a:tcPr/>
                </a:tc>
                <a:tc hMerge="1" vMerge="1">
                  <a:txBody>
                    <a:bodyPr/>
                    <a:lstStyle/>
                    <a:p>
                      <a:endParaRPr lang="zh-CN"/>
                    </a:p>
                  </a:txBody>
                  <a:tcPr/>
                </a:tc>
                <a:tc>
                  <a:txBody>
                    <a:bodyPr/>
                    <a:lstStyle/>
                    <a:p>
                      <a:r>
                        <a:rPr lang="zh-CN" sz="1400">
                          <a:effectLst/>
                        </a:rPr>
                        <a:t>微信</a:t>
                      </a:r>
                      <a:r>
                        <a:rPr lang="en-US" sz="1400">
                          <a:effectLst/>
                        </a:rPr>
                        <a:t>web</a:t>
                      </a:r>
                      <a:r>
                        <a:rPr lang="zh-CN" sz="1400">
                          <a:effectLst/>
                        </a:rPr>
                        <a:t>开发者工具</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vMerge="1">
                  <a:txBody>
                    <a:bodyPr/>
                    <a:lstStyle/>
                    <a:p>
                      <a:endParaRPr lang="zh-CN"/>
                    </a:p>
                  </a:txBody>
                  <a:tcPr/>
                </a:tc>
                <a:extLst>
                  <a:ext uri="{0D108BD9-81ED-4DB2-BD59-A6C34878D82A}">
                    <a16:rowId xmlns:a16="http://schemas.microsoft.com/office/drawing/2014/main" val="10007"/>
                  </a:ext>
                </a:extLst>
              </a:tr>
              <a:tr h="372804">
                <a:tc gridSpan="4" vMerge="1">
                  <a:txBody>
                    <a:bodyPr/>
                    <a:lstStyle/>
                    <a:p>
                      <a:endParaRPr lang="zh-CN"/>
                    </a:p>
                  </a:txBody>
                  <a:tcPr/>
                </a:tc>
                <a:tc hMerge="1" vMerge="1">
                  <a:txBody>
                    <a:bodyPr/>
                    <a:lstStyle/>
                    <a:p>
                      <a:endParaRPr lang="zh-CN"/>
                    </a:p>
                  </a:txBody>
                  <a:tcPr/>
                </a:tc>
                <a:tc hMerge="1" vMerge="1">
                  <a:txBody>
                    <a:bodyPr/>
                    <a:lstStyle/>
                    <a:p>
                      <a:endParaRPr lang="zh-CN"/>
                    </a:p>
                  </a:txBody>
                  <a:tcPr/>
                </a:tc>
                <a:tc hMerge="1" vMerge="1">
                  <a:txBody>
                    <a:bodyPr/>
                    <a:lstStyle/>
                    <a:p>
                      <a:endParaRPr lang="zh-CN"/>
                    </a:p>
                  </a:txBody>
                  <a:tcPr/>
                </a:tc>
                <a:tc>
                  <a:txBody>
                    <a:bodyPr/>
                    <a:lstStyle/>
                    <a:p>
                      <a:r>
                        <a:rPr lang="en-US" sz="1400">
                          <a:effectLst/>
                        </a:rPr>
                        <a:t>Axure RP 8</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vMerge="1">
                  <a:txBody>
                    <a:bodyPr/>
                    <a:lstStyle/>
                    <a:p>
                      <a:endParaRPr lang="zh-CN"/>
                    </a:p>
                  </a:txBody>
                  <a:tcPr/>
                </a:tc>
                <a:extLst>
                  <a:ext uri="{0D108BD9-81ED-4DB2-BD59-A6C34878D82A}">
                    <a16:rowId xmlns:a16="http://schemas.microsoft.com/office/drawing/2014/main" val="10008"/>
                  </a:ext>
                </a:extLst>
              </a:tr>
              <a:tr h="487569">
                <a:tc gridSpan="4" vMerge="1">
                  <a:txBody>
                    <a:bodyPr/>
                    <a:lstStyle/>
                    <a:p>
                      <a:endParaRPr lang="zh-CN"/>
                    </a:p>
                  </a:txBody>
                  <a:tcPr/>
                </a:tc>
                <a:tc hMerge="1" vMerge="1">
                  <a:txBody>
                    <a:bodyPr/>
                    <a:lstStyle/>
                    <a:p>
                      <a:endParaRPr lang="zh-CN"/>
                    </a:p>
                  </a:txBody>
                  <a:tcPr/>
                </a:tc>
                <a:tc hMerge="1" vMerge="1">
                  <a:txBody>
                    <a:bodyPr/>
                    <a:lstStyle/>
                    <a:p>
                      <a:endParaRPr lang="zh-CN"/>
                    </a:p>
                  </a:txBody>
                  <a:tcPr/>
                </a:tc>
                <a:tc hMerge="1" vMerge="1">
                  <a:txBody>
                    <a:bodyPr/>
                    <a:lstStyle/>
                    <a:p>
                      <a:endParaRPr lang="zh-CN"/>
                    </a:p>
                  </a:txBody>
                  <a:tcPr/>
                </a:tc>
                <a:tc>
                  <a:txBody>
                    <a:bodyPr/>
                    <a:lstStyle/>
                    <a:p>
                      <a:r>
                        <a:rPr lang="en-US" sz="1400">
                          <a:effectLst/>
                        </a:rPr>
                        <a:t>Visual Studio Code</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vMerge="1">
                  <a:txBody>
                    <a:bodyPr/>
                    <a:lstStyle/>
                    <a:p>
                      <a:endParaRPr lang="zh-CN"/>
                    </a:p>
                  </a:txBody>
                  <a:tcPr/>
                </a:tc>
                <a:extLst>
                  <a:ext uri="{0D108BD9-81ED-4DB2-BD59-A6C34878D82A}">
                    <a16:rowId xmlns:a16="http://schemas.microsoft.com/office/drawing/2014/main" val="10009"/>
                  </a:ext>
                </a:extLst>
              </a:tr>
              <a:tr h="372804">
                <a:tc gridSpan="4" vMerge="1">
                  <a:txBody>
                    <a:bodyPr/>
                    <a:lstStyle/>
                    <a:p>
                      <a:endParaRPr lang="zh-CN"/>
                    </a:p>
                  </a:txBody>
                  <a:tcPr/>
                </a:tc>
                <a:tc hMerge="1" vMerge="1">
                  <a:txBody>
                    <a:bodyPr/>
                    <a:lstStyle/>
                    <a:p>
                      <a:endParaRPr lang="zh-CN"/>
                    </a:p>
                  </a:txBody>
                  <a:tcPr/>
                </a:tc>
                <a:tc hMerge="1" vMerge="1">
                  <a:txBody>
                    <a:bodyPr/>
                    <a:lstStyle/>
                    <a:p>
                      <a:endParaRPr lang="zh-CN"/>
                    </a:p>
                  </a:txBody>
                  <a:tcPr/>
                </a:tc>
                <a:tc hMerge="1" vMerge="1">
                  <a:txBody>
                    <a:bodyPr/>
                    <a:lstStyle/>
                    <a:p>
                      <a:endParaRPr lang="zh-CN"/>
                    </a:p>
                  </a:txBody>
                  <a:tcPr/>
                </a:tc>
                <a:tc>
                  <a:txBody>
                    <a:bodyPr/>
                    <a:lstStyle/>
                    <a:p>
                      <a:r>
                        <a:rPr lang="en-US" sz="1400">
                          <a:effectLst/>
                        </a:rPr>
                        <a:t>XMind 8 Update 7</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vMerge="1">
                  <a:txBody>
                    <a:bodyPr/>
                    <a:lstStyle/>
                    <a:p>
                      <a:endParaRPr lang="zh-CN"/>
                    </a:p>
                  </a:txBody>
                  <a:tcPr/>
                </a:tc>
                <a:extLst>
                  <a:ext uri="{0D108BD9-81ED-4DB2-BD59-A6C34878D82A}">
                    <a16:rowId xmlns:a16="http://schemas.microsoft.com/office/drawing/2014/main" val="10010"/>
                  </a:ext>
                </a:extLst>
              </a:tr>
              <a:tr h="372804">
                <a:tc gridSpan="4" vMerge="1">
                  <a:txBody>
                    <a:bodyPr/>
                    <a:lstStyle/>
                    <a:p>
                      <a:endParaRPr lang="zh-CN"/>
                    </a:p>
                  </a:txBody>
                  <a:tcPr/>
                </a:tc>
                <a:tc hMerge="1" vMerge="1">
                  <a:txBody>
                    <a:bodyPr/>
                    <a:lstStyle/>
                    <a:p>
                      <a:endParaRPr lang="zh-CN"/>
                    </a:p>
                  </a:txBody>
                  <a:tcPr/>
                </a:tc>
                <a:tc hMerge="1" vMerge="1">
                  <a:txBody>
                    <a:bodyPr/>
                    <a:lstStyle/>
                    <a:p>
                      <a:endParaRPr lang="zh-CN"/>
                    </a:p>
                  </a:txBody>
                  <a:tcPr/>
                </a:tc>
                <a:tc hMerge="1" vMerge="1">
                  <a:txBody>
                    <a:bodyPr/>
                    <a:lstStyle/>
                    <a:p>
                      <a:endParaRPr lang="zh-CN"/>
                    </a:p>
                  </a:txBody>
                  <a:tcPr/>
                </a:tc>
                <a:tc>
                  <a:txBody>
                    <a:bodyPr/>
                    <a:lstStyle/>
                    <a:p>
                      <a:r>
                        <a:rPr lang="zh-CN" sz="1400">
                          <a:effectLst/>
                        </a:rPr>
                        <a:t>…</a:t>
                      </a:r>
                      <a:r>
                        <a:rPr lang="en-US" sz="1400">
                          <a:effectLst/>
                        </a:rPr>
                        <a:t>..</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vMerge="1">
                  <a:txBody>
                    <a:bodyPr/>
                    <a:lstStyle/>
                    <a:p>
                      <a:endParaRPr lang="zh-CN"/>
                    </a:p>
                  </a:txBody>
                  <a:tcPr/>
                </a:tc>
                <a:extLst>
                  <a:ext uri="{0D108BD9-81ED-4DB2-BD59-A6C34878D82A}">
                    <a16:rowId xmlns:a16="http://schemas.microsoft.com/office/drawing/2014/main" val="10011"/>
                  </a:ext>
                </a:extLst>
              </a:tr>
              <a:tr h="538415">
                <a:tc gridSpan="5">
                  <a:txBody>
                    <a:bodyPr/>
                    <a:lstStyle/>
                    <a:p>
                      <a:r>
                        <a:rPr lang="zh-CN" sz="3200">
                          <a:effectLst/>
                        </a:rPr>
                        <a:t>总计</a:t>
                      </a:r>
                      <a:r>
                        <a:rPr lang="en-US" sz="3200">
                          <a:effectLst/>
                        </a:rPr>
                        <a:t>4</a:t>
                      </a:r>
                      <a:r>
                        <a:rPr lang="zh-CN" sz="3200">
                          <a:effectLst/>
                        </a:rPr>
                        <a:t>项</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r>
                        <a:rPr lang="zh-CN" sz="3200" dirty="0">
                          <a:effectLst/>
                        </a:rPr>
                        <a:t>共</a:t>
                      </a:r>
                      <a:r>
                        <a:rPr lang="en-US" sz="3200" dirty="0">
                          <a:effectLst/>
                        </a:rPr>
                        <a:t>38</a:t>
                      </a:r>
                      <a:r>
                        <a:rPr lang="zh-CN" sz="3200" dirty="0">
                          <a:effectLst/>
                        </a:rPr>
                        <a:t>元</a:t>
                      </a:r>
                      <a:endParaRPr lang="zh-CN" sz="1400" dirty="0">
                        <a:effectLst/>
                        <a:latin typeface="Calibri" panose="020F0502020204030204" pitchFamily="34" charset="0"/>
                        <a:ea typeface="宋体" panose="02010600030101010101" pitchFamily="2" charset="-122"/>
                        <a:cs typeface="Times New Roman" panose="02020603050405020304" pitchFamily="18" charset="0"/>
                      </a:endParaRPr>
                    </a:p>
                  </a:txBody>
                  <a:tcPr marL="69061" marR="69061" marT="34531" marB="34531"/>
                </a:tc>
                <a:extLst>
                  <a:ext uri="{0D108BD9-81ED-4DB2-BD59-A6C34878D82A}">
                    <a16:rowId xmlns:a16="http://schemas.microsoft.com/office/drawing/2014/main" val="1001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05</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Five</a:t>
            </a:r>
          </a:p>
          <a:p>
            <a:r>
              <a:rPr lang="zh-CN" altLang="en-US" sz="2000" dirty="0"/>
              <a:t>项目总结</a:t>
            </a:r>
          </a:p>
        </p:txBody>
      </p:sp>
      <p:sp>
        <p:nvSpPr>
          <p:cNvPr id="10" name="矩形 9"/>
          <p:cNvSpPr/>
          <p:nvPr/>
        </p:nvSpPr>
        <p:spPr>
          <a:xfrm>
            <a:off x="0" y="1401123"/>
            <a:ext cx="10200094" cy="923330"/>
          </a:xfrm>
          <a:prstGeom prst="rect">
            <a:avLst/>
          </a:prstGeom>
        </p:spPr>
        <p:txBody>
          <a:bodyPr wrap="square">
            <a:spAutoFit/>
          </a:bodyPr>
          <a:lstStyle/>
          <a:p>
            <a:pPr indent="266700" algn="just">
              <a:spcAft>
                <a:spcPts val="0"/>
              </a:spcAft>
            </a:pPr>
            <a:r>
              <a:rPr lang="zh-CN" altLang="en-US" sz="5400" b="1" kern="100" dirty="0">
                <a:latin typeface="Calibri" panose="020F0502020204030204" pitchFamily="34" charset="0"/>
                <a:ea typeface="宋体" panose="02010600030101010101" pitchFamily="2" charset="-122"/>
                <a:cs typeface="Times New Roman" panose="02020603050405020304" pitchFamily="18" charset="0"/>
              </a:rPr>
              <a:t>费用：</a:t>
            </a:r>
            <a:endParaRPr lang="zh-CN" altLang="zh-CN" sz="5400" b="1" kern="100" dirty="0">
              <a:latin typeface="Calibri" panose="020F0502020204030204" pitchFamily="34" charset="0"/>
              <a:ea typeface="宋体" panose="02010600030101010101" pitchFamily="2" charset="-122"/>
              <a:cs typeface="Times New Roman" panose="02020603050405020304" pitchFamily="18" charset="0"/>
            </a:endParaRPr>
          </a:p>
        </p:txBody>
      </p:sp>
      <p:sp>
        <p:nvSpPr>
          <p:cNvPr id="3"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2" name="表格 1"/>
          <p:cNvGraphicFramePr>
            <a:graphicFrameLocks noGrp="1"/>
          </p:cNvGraphicFramePr>
          <p:nvPr/>
        </p:nvGraphicFramePr>
        <p:xfrm>
          <a:off x="3118757" y="2"/>
          <a:ext cx="8294915" cy="6857997"/>
        </p:xfrm>
        <a:graphic>
          <a:graphicData uri="http://schemas.openxmlformats.org/drawingml/2006/table">
            <a:tbl>
              <a:tblPr firstRow="1" bandRow="1">
                <a:tableStyleId>{5C22544A-7EE6-4342-B048-85BDC9FD1C3A}</a:tableStyleId>
              </a:tblPr>
              <a:tblGrid>
                <a:gridCol w="2121955">
                  <a:extLst>
                    <a:ext uri="{9D8B030D-6E8A-4147-A177-3AD203B41FA5}">
                      <a16:colId xmlns:a16="http://schemas.microsoft.com/office/drawing/2014/main" val="20000"/>
                    </a:ext>
                  </a:extLst>
                </a:gridCol>
                <a:gridCol w="1993351">
                  <a:extLst>
                    <a:ext uri="{9D8B030D-6E8A-4147-A177-3AD203B41FA5}">
                      <a16:colId xmlns:a16="http://schemas.microsoft.com/office/drawing/2014/main" val="20001"/>
                    </a:ext>
                  </a:extLst>
                </a:gridCol>
                <a:gridCol w="2121955">
                  <a:extLst>
                    <a:ext uri="{9D8B030D-6E8A-4147-A177-3AD203B41FA5}">
                      <a16:colId xmlns:a16="http://schemas.microsoft.com/office/drawing/2014/main" val="20002"/>
                    </a:ext>
                  </a:extLst>
                </a:gridCol>
                <a:gridCol w="2057654">
                  <a:extLst>
                    <a:ext uri="{9D8B030D-6E8A-4147-A177-3AD203B41FA5}">
                      <a16:colId xmlns:a16="http://schemas.microsoft.com/office/drawing/2014/main" val="20003"/>
                    </a:ext>
                  </a:extLst>
                </a:gridCol>
              </a:tblGrid>
              <a:tr h="664236">
                <a:tc gridSpan="2">
                  <a:txBody>
                    <a:bodyPr/>
                    <a:lstStyle/>
                    <a:p>
                      <a:pPr algn="l">
                        <a:spcAft>
                          <a:spcPts val="0"/>
                        </a:spcAft>
                      </a:pPr>
                      <a:r>
                        <a:rPr lang="zh-CN" sz="3600" kern="1200">
                          <a:effectLst/>
                        </a:rPr>
                        <a:t>其他项目</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hMerge="1">
                  <a:txBody>
                    <a:bodyPr/>
                    <a:lstStyle/>
                    <a:p>
                      <a:endParaRPr lang="zh-CN"/>
                    </a:p>
                  </a:txBody>
                  <a:tcPr/>
                </a:tc>
                <a:tc gridSpan="2">
                  <a:txBody>
                    <a:bodyPr/>
                    <a:lstStyle/>
                    <a:p>
                      <a:pPr algn="l">
                        <a:spcAft>
                          <a:spcPts val="0"/>
                        </a:spcAft>
                      </a:pPr>
                      <a:r>
                        <a:rPr lang="zh-CN" sz="3600" kern="1200">
                          <a:effectLst/>
                        </a:rPr>
                        <a:t>金额（元）</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hMerge="1">
                  <a:txBody>
                    <a:bodyPr/>
                    <a:lstStyle/>
                    <a:p>
                      <a:endParaRPr lang="zh-CN"/>
                    </a:p>
                  </a:txBody>
                  <a:tcPr/>
                </a:tc>
                <a:extLst>
                  <a:ext uri="{0D108BD9-81ED-4DB2-BD59-A6C34878D82A}">
                    <a16:rowId xmlns:a16="http://schemas.microsoft.com/office/drawing/2014/main" val="10000"/>
                  </a:ext>
                </a:extLst>
              </a:tr>
              <a:tr h="1992706">
                <a:tc>
                  <a:txBody>
                    <a:bodyPr/>
                    <a:lstStyle/>
                    <a:p>
                      <a:pPr algn="l">
                        <a:spcAft>
                          <a:spcPts val="0"/>
                        </a:spcAft>
                      </a:pPr>
                      <a:r>
                        <a:rPr lang="zh-CN" sz="2000" kern="1200">
                          <a:effectLst/>
                        </a:rPr>
                        <a:t>办公费</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a:txBody>
                    <a:bodyPr/>
                    <a:lstStyle/>
                    <a:p>
                      <a:pPr algn="l">
                        <a:spcAft>
                          <a:spcPts val="0"/>
                        </a:spcAft>
                      </a:pPr>
                      <a:r>
                        <a:rPr lang="zh-CN" sz="2000" kern="1200">
                          <a:effectLst/>
                        </a:rPr>
                        <a:t>人工费</a:t>
                      </a:r>
                      <a:endParaRPr lang="zh-CN" sz="1800" kern="100">
                        <a:effectLst/>
                      </a:endParaRPr>
                    </a:p>
                    <a:p>
                      <a:pPr algn="l">
                        <a:spcAft>
                          <a:spcPts val="0"/>
                        </a:spcAft>
                      </a:pPr>
                      <a:r>
                        <a:rPr lang="en-US" sz="2000" kern="1200">
                          <a:effectLst/>
                        </a:rPr>
                        <a:t>(</a:t>
                      </a:r>
                      <a:r>
                        <a:rPr lang="zh-CN" sz="2000" kern="1200">
                          <a:effectLst/>
                        </a:rPr>
                        <a:t>按照每小时</a:t>
                      </a:r>
                      <a:r>
                        <a:rPr lang="en-US" sz="2000" kern="1200">
                          <a:effectLst/>
                        </a:rPr>
                        <a:t>68</a:t>
                      </a:r>
                      <a:r>
                        <a:rPr lang="zh-CN" sz="2000" kern="1200">
                          <a:effectLst/>
                        </a:rPr>
                        <a:t>元的薪资标准，每人开发时间为一个月，每月工作</a:t>
                      </a:r>
                      <a:r>
                        <a:rPr lang="en-US" sz="2000" kern="1200">
                          <a:effectLst/>
                        </a:rPr>
                        <a:t>20</a:t>
                      </a:r>
                      <a:r>
                        <a:rPr lang="zh-CN" sz="2000" kern="1200">
                          <a:effectLst/>
                        </a:rPr>
                        <a:t>天计算</a:t>
                      </a:r>
                      <a:r>
                        <a:rPr lang="en-US" sz="2000" kern="1200">
                          <a:effectLst/>
                        </a:rPr>
                        <a:t>)</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a:txBody>
                    <a:bodyPr/>
                    <a:lstStyle/>
                    <a:p>
                      <a:pPr algn="l">
                        <a:spcAft>
                          <a:spcPts val="0"/>
                        </a:spcAft>
                      </a:pPr>
                      <a:r>
                        <a:rPr lang="en-US" sz="2000" kern="1200">
                          <a:effectLst/>
                        </a:rPr>
                        <a:t>68</a:t>
                      </a:r>
                      <a:r>
                        <a:rPr lang="zh-CN" sz="2000" kern="1200">
                          <a:effectLst/>
                        </a:rPr>
                        <a:t>（元</a:t>
                      </a:r>
                      <a:r>
                        <a:rPr lang="en-US" sz="2000" kern="1200">
                          <a:effectLst/>
                        </a:rPr>
                        <a:t>/</a:t>
                      </a:r>
                      <a:r>
                        <a:rPr lang="zh-CN" sz="2000" kern="1200">
                          <a:effectLst/>
                        </a:rPr>
                        <a:t>时）</a:t>
                      </a:r>
                      <a:r>
                        <a:rPr lang="en-US" sz="2000" kern="1200">
                          <a:effectLst/>
                        </a:rPr>
                        <a:t>*5</a:t>
                      </a:r>
                      <a:r>
                        <a:rPr lang="zh-CN" sz="2000" kern="1200">
                          <a:effectLst/>
                        </a:rPr>
                        <a:t>（天</a:t>
                      </a:r>
                      <a:r>
                        <a:rPr lang="en-US" sz="2000" kern="1200">
                          <a:effectLst/>
                        </a:rPr>
                        <a:t>/</a:t>
                      </a:r>
                      <a:r>
                        <a:rPr lang="zh-CN" sz="2000" kern="1200">
                          <a:effectLst/>
                        </a:rPr>
                        <a:t>周）</a:t>
                      </a:r>
                      <a:r>
                        <a:rPr lang="en-US" sz="2000" kern="1200">
                          <a:effectLst/>
                        </a:rPr>
                        <a:t>*4</a:t>
                      </a:r>
                      <a:r>
                        <a:rPr lang="zh-CN" sz="2000" kern="1200">
                          <a:effectLst/>
                        </a:rPr>
                        <a:t>（周</a:t>
                      </a:r>
                      <a:r>
                        <a:rPr lang="en-US" sz="2000" kern="1200">
                          <a:effectLst/>
                        </a:rPr>
                        <a:t>/</a:t>
                      </a:r>
                      <a:r>
                        <a:rPr lang="zh-CN" sz="2000" kern="1200">
                          <a:effectLst/>
                        </a:rPr>
                        <a:t>月）</a:t>
                      </a:r>
                      <a:r>
                        <a:rPr lang="en-US" sz="2000" kern="1200">
                          <a:effectLst/>
                        </a:rPr>
                        <a:t>*8</a:t>
                      </a:r>
                      <a:r>
                        <a:rPr lang="zh-CN" sz="2000" kern="1200">
                          <a:effectLst/>
                        </a:rPr>
                        <a:t>（小时</a:t>
                      </a:r>
                      <a:r>
                        <a:rPr lang="en-US" sz="2000" kern="1200">
                          <a:effectLst/>
                        </a:rPr>
                        <a:t>/</a:t>
                      </a:r>
                      <a:r>
                        <a:rPr lang="zh-CN" sz="2000" kern="1200">
                          <a:effectLst/>
                        </a:rPr>
                        <a:t>天）</a:t>
                      </a:r>
                      <a:r>
                        <a:rPr lang="en-US" sz="2000" kern="1200">
                          <a:effectLst/>
                        </a:rPr>
                        <a:t>*3</a:t>
                      </a:r>
                      <a:r>
                        <a:rPr lang="zh-CN" sz="2000" kern="1200">
                          <a:effectLst/>
                        </a:rPr>
                        <a:t>人</a:t>
                      </a:r>
                      <a:r>
                        <a:rPr lang="en-US" sz="2000" kern="1200">
                          <a:effectLst/>
                        </a:rPr>
                        <a:t>=32640</a:t>
                      </a:r>
                      <a:r>
                        <a:rPr lang="zh-CN" sz="2000" kern="1200">
                          <a:effectLst/>
                        </a:rPr>
                        <a:t>元</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a:txBody>
                    <a:bodyPr/>
                    <a:lstStyle/>
                    <a:p>
                      <a:pPr algn="l">
                        <a:spcAft>
                          <a:spcPts val="0"/>
                        </a:spcAft>
                      </a:pPr>
                      <a:r>
                        <a:rPr lang="zh-CN" sz="2000" kern="1200">
                          <a:effectLst/>
                        </a:rPr>
                        <a:t>共</a:t>
                      </a:r>
                      <a:r>
                        <a:rPr lang="en-US" sz="2000" kern="1200">
                          <a:effectLst/>
                        </a:rPr>
                        <a:t>32640</a:t>
                      </a:r>
                      <a:r>
                        <a:rPr lang="zh-CN" sz="2000" kern="1200">
                          <a:effectLst/>
                        </a:rPr>
                        <a:t>元</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1"/>
                  </a:ext>
                </a:extLst>
              </a:tr>
              <a:tr h="470500">
                <a:tc gridSpan="2">
                  <a:txBody>
                    <a:bodyPr/>
                    <a:lstStyle/>
                    <a:p>
                      <a:pPr algn="l">
                        <a:spcAft>
                          <a:spcPts val="0"/>
                        </a:spcAft>
                      </a:pPr>
                      <a:r>
                        <a:rPr lang="zh-CN" sz="2000" kern="1200">
                          <a:effectLst/>
                        </a:rPr>
                        <a:t>团队建设费</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hMerge="1">
                  <a:txBody>
                    <a:bodyPr/>
                    <a:lstStyle/>
                    <a:p>
                      <a:endParaRPr lang="zh-CN"/>
                    </a:p>
                  </a:txBody>
                  <a:tcPr/>
                </a:tc>
                <a:tc gridSpan="2">
                  <a:txBody>
                    <a:bodyPr/>
                    <a:lstStyle/>
                    <a:p>
                      <a:pPr algn="l">
                        <a:spcAft>
                          <a:spcPts val="0"/>
                        </a:spcAft>
                      </a:pPr>
                      <a:r>
                        <a:rPr lang="en-US" sz="2000" kern="1200">
                          <a:effectLst/>
                        </a:rPr>
                        <a:t>1000</a:t>
                      </a:r>
                      <a:r>
                        <a:rPr lang="zh-CN" sz="2000" kern="1200">
                          <a:effectLst/>
                        </a:rPr>
                        <a:t>元</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hMerge="1">
                  <a:txBody>
                    <a:bodyPr/>
                    <a:lstStyle/>
                    <a:p>
                      <a:endParaRPr lang="zh-CN"/>
                    </a:p>
                  </a:txBody>
                  <a:tcPr/>
                </a:tc>
                <a:extLst>
                  <a:ext uri="{0D108BD9-81ED-4DB2-BD59-A6C34878D82A}">
                    <a16:rowId xmlns:a16="http://schemas.microsoft.com/office/drawing/2014/main" val="10002"/>
                  </a:ext>
                </a:extLst>
              </a:tr>
              <a:tr h="916783">
                <a:tc rowSpan="7">
                  <a:txBody>
                    <a:bodyPr/>
                    <a:lstStyle/>
                    <a:p>
                      <a:pPr algn="l">
                        <a:spcAft>
                          <a:spcPts val="0"/>
                        </a:spcAft>
                      </a:pPr>
                      <a:r>
                        <a:rPr lang="zh-CN" sz="2000" kern="1200">
                          <a:effectLst/>
                        </a:rPr>
                        <a:t>资料费</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rowSpan="2">
                  <a:txBody>
                    <a:bodyPr/>
                    <a:lstStyle/>
                    <a:p>
                      <a:pPr algn="l">
                        <a:spcAft>
                          <a:spcPts val="0"/>
                        </a:spcAft>
                      </a:pPr>
                      <a:r>
                        <a:rPr lang="zh-CN" sz="2000" kern="1200">
                          <a:effectLst/>
                        </a:rPr>
                        <a:t>《你不知道的</a:t>
                      </a:r>
                      <a:r>
                        <a:rPr lang="en-US" sz="2000" kern="1200">
                          <a:effectLst/>
                        </a:rPr>
                        <a:t>JavaScript</a:t>
                      </a:r>
                      <a:r>
                        <a:rPr lang="zh-CN" sz="2000" kern="1200">
                          <a:effectLst/>
                        </a:rPr>
                        <a:t>》</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a:txBody>
                    <a:bodyPr/>
                    <a:lstStyle/>
                    <a:p>
                      <a:pPr algn="l">
                        <a:spcAft>
                          <a:spcPts val="0"/>
                        </a:spcAft>
                      </a:pPr>
                      <a:r>
                        <a:rPr lang="en-US" sz="2000" kern="1200">
                          <a:effectLst/>
                        </a:rPr>
                        <a:t>139</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rowSpan="7">
                  <a:txBody>
                    <a:bodyPr/>
                    <a:lstStyle/>
                    <a:p>
                      <a:pPr algn="l">
                        <a:spcAft>
                          <a:spcPts val="0"/>
                        </a:spcAft>
                      </a:pPr>
                      <a:r>
                        <a:rPr lang="zh-CN" sz="2000" kern="1200">
                          <a:effectLst/>
                        </a:rPr>
                        <a:t>共</a:t>
                      </a:r>
                      <a:r>
                        <a:rPr lang="en-US" sz="2000" kern="1200">
                          <a:effectLst/>
                        </a:rPr>
                        <a:t>337.1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3"/>
                  </a:ext>
                </a:extLst>
              </a:tr>
              <a:tr h="129156">
                <a:tc vMerge="1">
                  <a:txBody>
                    <a:bodyPr/>
                    <a:lstStyle/>
                    <a:p>
                      <a:endParaRPr lang="zh-CN"/>
                    </a:p>
                  </a:txBody>
                  <a:tcPr/>
                </a:tc>
                <a:tc vMerge="1">
                  <a:txBody>
                    <a:bodyPr/>
                    <a:lstStyle/>
                    <a:p>
                      <a:endParaRPr lang="zh-CN"/>
                    </a:p>
                  </a:txBody>
                  <a:tcPr/>
                </a:tc>
                <a:tc rowSpan="3">
                  <a:txBody>
                    <a:bodyPr/>
                    <a:lstStyle/>
                    <a:p>
                      <a:pPr algn="l">
                        <a:spcAft>
                          <a:spcPts val="0"/>
                        </a:spcAft>
                      </a:pPr>
                      <a:r>
                        <a:rPr lang="en-US" sz="2000" kern="1200">
                          <a:effectLst/>
                        </a:rPr>
                        <a:t>39.5*3</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vMerge="1">
                  <a:txBody>
                    <a:bodyPr/>
                    <a:lstStyle/>
                    <a:p>
                      <a:endParaRPr lang="zh-CN"/>
                    </a:p>
                  </a:txBody>
                  <a:tcPr/>
                </a:tc>
                <a:extLst>
                  <a:ext uri="{0D108BD9-81ED-4DB2-BD59-A6C34878D82A}">
                    <a16:rowId xmlns:a16="http://schemas.microsoft.com/office/drawing/2014/main" val="10004"/>
                  </a:ext>
                </a:extLst>
              </a:tr>
              <a:tr h="470500">
                <a:tc vMerge="1">
                  <a:txBody>
                    <a:bodyPr/>
                    <a:lstStyle/>
                    <a:p>
                      <a:endParaRPr lang="zh-CN"/>
                    </a:p>
                  </a:txBody>
                  <a:tcPr/>
                </a:tc>
                <a:tc>
                  <a:txBody>
                    <a:bodyPr/>
                    <a:lstStyle/>
                    <a:p>
                      <a:pPr algn="l">
                        <a:spcAft>
                          <a:spcPts val="0"/>
                        </a:spcAft>
                      </a:pPr>
                      <a:r>
                        <a:rPr lang="zh-CN" sz="2000" kern="1200">
                          <a:effectLst/>
                        </a:rPr>
                        <a:t>《软件工程导论》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vMerge="1">
                  <a:txBody>
                    <a:bodyPr/>
                    <a:lstStyle/>
                    <a:p>
                      <a:endParaRPr lang="zh-CN"/>
                    </a:p>
                  </a:txBody>
                  <a:tcPr/>
                </a:tc>
                <a:tc vMerge="1">
                  <a:txBody>
                    <a:bodyPr/>
                    <a:lstStyle/>
                    <a:p>
                      <a:endParaRPr lang="zh-CN"/>
                    </a:p>
                  </a:txBody>
                  <a:tcPr/>
                </a:tc>
                <a:extLst>
                  <a:ext uri="{0D108BD9-81ED-4DB2-BD59-A6C34878D82A}">
                    <a16:rowId xmlns:a16="http://schemas.microsoft.com/office/drawing/2014/main" val="10005"/>
                  </a:ext>
                </a:extLst>
              </a:tr>
              <a:tr h="129156">
                <a:tc vMerge="1">
                  <a:txBody>
                    <a:bodyPr/>
                    <a:lstStyle/>
                    <a:p>
                      <a:endParaRPr lang="zh-CN"/>
                    </a:p>
                  </a:txBody>
                  <a:tcPr/>
                </a:tc>
                <a:tc rowSpan="2">
                  <a:txBody>
                    <a:bodyPr/>
                    <a:lstStyle/>
                    <a:p>
                      <a:pPr algn="l">
                        <a:spcAft>
                          <a:spcPts val="0"/>
                        </a:spcAft>
                      </a:pPr>
                      <a:r>
                        <a:rPr lang="zh-CN" sz="2000" kern="1200">
                          <a:effectLst/>
                        </a:rPr>
                        <a:t>《</a:t>
                      </a:r>
                      <a:r>
                        <a:rPr lang="en-US" sz="2000" kern="1200">
                          <a:effectLst/>
                        </a:rPr>
                        <a:t>21</a:t>
                      </a:r>
                      <a:r>
                        <a:rPr lang="zh-CN" sz="2000" kern="1200">
                          <a:effectLst/>
                        </a:rPr>
                        <a:t>天精通微信小程序开发》</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vMerge="1">
                  <a:txBody>
                    <a:bodyPr/>
                    <a:lstStyle/>
                    <a:p>
                      <a:endParaRPr lang="zh-CN"/>
                    </a:p>
                  </a:txBody>
                  <a:tcPr/>
                </a:tc>
                <a:tc vMerge="1">
                  <a:txBody>
                    <a:bodyPr/>
                    <a:lstStyle/>
                    <a:p>
                      <a:endParaRPr lang="zh-CN"/>
                    </a:p>
                  </a:txBody>
                  <a:tcPr/>
                </a:tc>
                <a:extLst>
                  <a:ext uri="{0D108BD9-81ED-4DB2-BD59-A6C34878D82A}">
                    <a16:rowId xmlns:a16="http://schemas.microsoft.com/office/drawing/2014/main" val="10006"/>
                  </a:ext>
                </a:extLst>
              </a:tr>
              <a:tr h="645784">
                <a:tc vMerge="1">
                  <a:txBody>
                    <a:bodyPr/>
                    <a:lstStyle/>
                    <a:p>
                      <a:endParaRPr lang="zh-CN"/>
                    </a:p>
                  </a:txBody>
                  <a:tcPr/>
                </a:tc>
                <a:tc vMerge="1">
                  <a:txBody>
                    <a:bodyPr/>
                    <a:lstStyle/>
                    <a:p>
                      <a:endParaRPr lang="zh-CN"/>
                    </a:p>
                  </a:txBody>
                  <a:tcPr/>
                </a:tc>
                <a:tc rowSpan="2">
                  <a:txBody>
                    <a:bodyPr/>
                    <a:lstStyle/>
                    <a:p>
                      <a:pPr algn="l">
                        <a:spcAft>
                          <a:spcPts val="0"/>
                        </a:spcAft>
                      </a:pPr>
                      <a:r>
                        <a:rPr lang="en-US" sz="2000" kern="1200">
                          <a:effectLst/>
                        </a:rPr>
                        <a:t>35.8</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vMerge="1">
                  <a:txBody>
                    <a:bodyPr/>
                    <a:lstStyle/>
                    <a:p>
                      <a:endParaRPr lang="zh-CN"/>
                    </a:p>
                  </a:txBody>
                  <a:tcPr/>
                </a:tc>
                <a:extLst>
                  <a:ext uri="{0D108BD9-81ED-4DB2-BD59-A6C34878D82A}">
                    <a16:rowId xmlns:a16="http://schemas.microsoft.com/office/drawing/2014/main" val="10007"/>
                  </a:ext>
                </a:extLst>
              </a:tr>
              <a:tr h="129156">
                <a:tc vMerge="1">
                  <a:txBody>
                    <a:bodyPr/>
                    <a:lstStyle/>
                    <a:p>
                      <a:endParaRPr lang="zh-CN"/>
                    </a:p>
                  </a:txBody>
                  <a:tcPr/>
                </a:tc>
                <a:tc rowSpan="2">
                  <a:txBody>
                    <a:bodyPr/>
                    <a:lstStyle/>
                    <a:p>
                      <a:pPr algn="l">
                        <a:spcAft>
                          <a:spcPts val="0"/>
                        </a:spcAft>
                      </a:pPr>
                      <a:r>
                        <a:rPr lang="zh-CN" sz="2000" kern="1200">
                          <a:effectLst/>
                        </a:rPr>
                        <a:t>《从零开始学微信小程序开发》</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vMerge="1">
                  <a:txBody>
                    <a:bodyPr/>
                    <a:lstStyle/>
                    <a:p>
                      <a:endParaRPr lang="zh-CN"/>
                    </a:p>
                  </a:txBody>
                  <a:tcPr/>
                </a:tc>
                <a:tc vMerge="1">
                  <a:txBody>
                    <a:bodyPr/>
                    <a:lstStyle/>
                    <a:p>
                      <a:endParaRPr lang="zh-CN"/>
                    </a:p>
                  </a:txBody>
                  <a:tcPr/>
                </a:tc>
                <a:extLst>
                  <a:ext uri="{0D108BD9-81ED-4DB2-BD59-A6C34878D82A}">
                    <a16:rowId xmlns:a16="http://schemas.microsoft.com/office/drawing/2014/main" val="10008"/>
                  </a:ext>
                </a:extLst>
              </a:tr>
              <a:tr h="645784">
                <a:tc vMerge="1">
                  <a:txBody>
                    <a:bodyPr/>
                    <a:lstStyle/>
                    <a:p>
                      <a:endParaRPr lang="zh-CN"/>
                    </a:p>
                  </a:txBody>
                  <a:tcPr/>
                </a:tc>
                <a:tc vMerge="1">
                  <a:txBody>
                    <a:bodyPr/>
                    <a:lstStyle/>
                    <a:p>
                      <a:endParaRPr lang="zh-CN"/>
                    </a:p>
                  </a:txBody>
                  <a:tcPr/>
                </a:tc>
                <a:tc>
                  <a:txBody>
                    <a:bodyPr/>
                    <a:lstStyle/>
                    <a:p>
                      <a:pPr algn="l">
                        <a:spcAft>
                          <a:spcPts val="0"/>
                        </a:spcAft>
                      </a:pPr>
                      <a:r>
                        <a:rPr lang="en-US" sz="2000" kern="1200">
                          <a:effectLst/>
                        </a:rPr>
                        <a:t>43.8</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vMerge="1">
                  <a:txBody>
                    <a:bodyPr/>
                    <a:lstStyle/>
                    <a:p>
                      <a:endParaRPr lang="zh-CN"/>
                    </a:p>
                  </a:txBody>
                  <a:tcPr/>
                </a:tc>
                <a:extLst>
                  <a:ext uri="{0D108BD9-81ED-4DB2-BD59-A6C34878D82A}">
                    <a16:rowId xmlns:a16="http://schemas.microsoft.com/office/drawing/2014/main" val="10009"/>
                  </a:ext>
                </a:extLst>
              </a:tr>
              <a:tr h="664236">
                <a:tc gridSpan="2">
                  <a:txBody>
                    <a:bodyPr/>
                    <a:lstStyle/>
                    <a:p>
                      <a:pPr algn="l">
                        <a:spcAft>
                          <a:spcPts val="0"/>
                        </a:spcAft>
                      </a:pPr>
                      <a:r>
                        <a:rPr lang="zh-CN" sz="3600" kern="1200">
                          <a:effectLst/>
                        </a:rPr>
                        <a:t>总计</a:t>
                      </a:r>
                      <a:r>
                        <a:rPr lang="en-US" sz="3600" kern="1200">
                          <a:effectLst/>
                        </a:rPr>
                        <a:t>3</a:t>
                      </a:r>
                      <a:r>
                        <a:rPr lang="zh-CN" sz="3600" kern="1200">
                          <a:effectLst/>
                        </a:rPr>
                        <a:t>项</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a:tc>
                <a:tc hMerge="1">
                  <a:txBody>
                    <a:bodyPr/>
                    <a:lstStyle/>
                    <a:p>
                      <a:endParaRPr lang="zh-CN"/>
                    </a:p>
                  </a:txBody>
                  <a:tcPr/>
                </a:tc>
                <a:tc gridSpan="2">
                  <a:txBody>
                    <a:bodyPr/>
                    <a:lstStyle/>
                    <a:p>
                      <a:pPr algn="l">
                        <a:spcAft>
                          <a:spcPts val="0"/>
                        </a:spcAft>
                      </a:pPr>
                      <a:r>
                        <a:rPr lang="zh-CN" sz="3600" kern="1200" dirty="0">
                          <a:effectLst/>
                        </a:rPr>
                        <a:t>共</a:t>
                      </a:r>
                      <a:r>
                        <a:rPr lang="en-US" sz="3600" kern="1200" dirty="0">
                          <a:effectLst/>
                        </a:rPr>
                        <a:t>33977.1</a:t>
                      </a:r>
                      <a:r>
                        <a:rPr lang="zh-CN" sz="3600" kern="1200" dirty="0">
                          <a:effectLst/>
                        </a:rPr>
                        <a:t>元</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a:tc>
                <a:tc hMerge="1">
                  <a:txBody>
                    <a:bodyPr/>
                    <a:lstStyle/>
                    <a:p>
                      <a:endParaRPr lang="zh-CN"/>
                    </a:p>
                  </a:txBody>
                  <a:tcPr/>
                </a:tc>
                <a:extLst>
                  <a:ext uri="{0D108BD9-81ED-4DB2-BD59-A6C34878D82A}">
                    <a16:rowId xmlns:a16="http://schemas.microsoft.com/office/drawing/2014/main" val="10010"/>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05</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Five</a:t>
            </a:r>
          </a:p>
          <a:p>
            <a:r>
              <a:rPr lang="zh-CN" altLang="en-US" sz="2000" dirty="0"/>
              <a:t>项目总结</a:t>
            </a:r>
          </a:p>
        </p:txBody>
      </p:sp>
      <p:sp>
        <p:nvSpPr>
          <p:cNvPr id="10" name="矩形 9"/>
          <p:cNvSpPr/>
          <p:nvPr/>
        </p:nvSpPr>
        <p:spPr>
          <a:xfrm>
            <a:off x="0" y="1401123"/>
            <a:ext cx="10200094" cy="923330"/>
          </a:xfrm>
          <a:prstGeom prst="rect">
            <a:avLst/>
          </a:prstGeom>
        </p:spPr>
        <p:txBody>
          <a:bodyPr wrap="square">
            <a:spAutoFit/>
          </a:bodyPr>
          <a:lstStyle/>
          <a:p>
            <a:pPr indent="266700" algn="just">
              <a:spcAft>
                <a:spcPts val="0"/>
              </a:spcAft>
            </a:pPr>
            <a:r>
              <a:rPr lang="zh-CN" altLang="en-US" sz="5400" b="1" kern="100" dirty="0">
                <a:latin typeface="Calibri" panose="020F0502020204030204" pitchFamily="34" charset="0"/>
                <a:ea typeface="宋体" panose="02010600030101010101" pitchFamily="2" charset="-122"/>
                <a:cs typeface="Times New Roman" panose="02020603050405020304" pitchFamily="18" charset="0"/>
              </a:rPr>
              <a:t>开发工作评价：</a:t>
            </a:r>
            <a:endParaRPr lang="zh-CN" altLang="zh-CN" sz="5400" b="1" kern="100" dirty="0">
              <a:latin typeface="Calibri" panose="020F0502020204030204" pitchFamily="34" charset="0"/>
              <a:ea typeface="宋体" panose="02010600030101010101" pitchFamily="2" charset="-122"/>
              <a:cs typeface="Times New Roman" panose="02020603050405020304" pitchFamily="18" charset="0"/>
            </a:endParaRPr>
          </a:p>
        </p:txBody>
      </p:sp>
      <p:sp>
        <p:nvSpPr>
          <p:cNvPr id="3"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矩形 3"/>
          <p:cNvSpPr/>
          <p:nvPr/>
        </p:nvSpPr>
        <p:spPr>
          <a:xfrm>
            <a:off x="1289957" y="2554343"/>
            <a:ext cx="10564586" cy="2721610"/>
          </a:xfrm>
          <a:prstGeom prst="rect">
            <a:avLst/>
          </a:prstGeom>
        </p:spPr>
        <p:txBody>
          <a:bodyPr wrap="square">
            <a:spAutoFit/>
          </a:bodyPr>
          <a:lstStyle/>
          <a:p>
            <a:pPr algn="just">
              <a:lnSpc>
                <a:spcPct val="173000"/>
              </a:lnSpc>
              <a:spcBef>
                <a:spcPts val="1300"/>
              </a:spcBef>
              <a:spcAft>
                <a:spcPts val="1300"/>
              </a:spcAft>
            </a:pPr>
            <a:r>
              <a:rPr lang="zh-CN" altLang="zh-CN" sz="4400" b="1" kern="100" dirty="0">
                <a:latin typeface="微软雅黑" panose="020B0503020204020204" charset="-122"/>
                <a:ea typeface="微软雅黑" panose="020B0503020204020204" charset="-122"/>
                <a:cs typeface="微软雅黑" panose="020B0503020204020204" charset="-122"/>
              </a:rPr>
              <a:t>对产品质量的评价</a:t>
            </a:r>
          </a:p>
          <a:p>
            <a:pPr algn="just">
              <a:spcAft>
                <a:spcPts val="0"/>
              </a:spcAft>
            </a:pPr>
            <a:r>
              <a:rPr lang="en-US" altLang="zh-CN" sz="2800" kern="100" dirty="0">
                <a:latin typeface="微软雅黑" panose="020B0503020204020204" charset="-122"/>
                <a:ea typeface="微软雅黑" panose="020B0503020204020204" charset="-122"/>
                <a:cs typeface="微软雅黑" panose="020B0503020204020204" charset="-122"/>
              </a:rPr>
              <a:t>	</a:t>
            </a:r>
            <a:r>
              <a:rPr lang="zh-CN" altLang="zh-CN" sz="2800" kern="100" dirty="0">
                <a:latin typeface="微软雅黑" panose="020B0503020204020204" charset="-122"/>
                <a:ea typeface="微软雅黑" panose="020B0503020204020204" charset="-122"/>
                <a:cs typeface="微软雅黑" panose="020B0503020204020204" charset="-122"/>
              </a:rPr>
              <a:t>根据测试完成的结果显示，我们的程序符合最开始制定的需求文档的要求，并按照原定计划进行，所以软件的功能基本符合要求，但性能上还有所欠缺。</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05</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Five</a:t>
            </a:r>
          </a:p>
          <a:p>
            <a:r>
              <a:rPr lang="zh-CN" altLang="en-US" sz="2000" dirty="0"/>
              <a:t>项目总结</a:t>
            </a:r>
          </a:p>
        </p:txBody>
      </p:sp>
      <p:sp>
        <p:nvSpPr>
          <p:cNvPr id="10" name="矩形 9"/>
          <p:cNvSpPr/>
          <p:nvPr/>
        </p:nvSpPr>
        <p:spPr>
          <a:xfrm>
            <a:off x="0" y="1401123"/>
            <a:ext cx="10200094" cy="923330"/>
          </a:xfrm>
          <a:prstGeom prst="rect">
            <a:avLst/>
          </a:prstGeom>
        </p:spPr>
        <p:txBody>
          <a:bodyPr wrap="square">
            <a:spAutoFit/>
          </a:bodyPr>
          <a:lstStyle/>
          <a:p>
            <a:pPr indent="266700" algn="just">
              <a:spcAft>
                <a:spcPts val="0"/>
              </a:spcAft>
            </a:pPr>
            <a:r>
              <a:rPr lang="zh-CN" altLang="en-US" sz="5400" b="1" kern="100" dirty="0">
                <a:latin typeface="Calibri" panose="020F0502020204030204" pitchFamily="34" charset="0"/>
                <a:ea typeface="宋体" panose="02010600030101010101" pitchFamily="2" charset="-122"/>
                <a:cs typeface="Times New Roman" panose="02020603050405020304" pitchFamily="18" charset="0"/>
              </a:rPr>
              <a:t>开发工作评价：</a:t>
            </a:r>
            <a:endParaRPr lang="zh-CN" altLang="zh-CN" sz="5400" b="1" kern="100" dirty="0">
              <a:latin typeface="Calibri" panose="020F0502020204030204" pitchFamily="34" charset="0"/>
              <a:ea typeface="宋体" panose="02010600030101010101" pitchFamily="2" charset="-122"/>
              <a:cs typeface="Times New Roman" panose="02020603050405020304" pitchFamily="18" charset="0"/>
            </a:endParaRPr>
          </a:p>
        </p:txBody>
      </p:sp>
      <p:sp>
        <p:nvSpPr>
          <p:cNvPr id="3"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矩形 1"/>
          <p:cNvSpPr/>
          <p:nvPr/>
        </p:nvSpPr>
        <p:spPr>
          <a:xfrm>
            <a:off x="785795" y="2319530"/>
            <a:ext cx="11085076" cy="2430145"/>
          </a:xfrm>
          <a:prstGeom prst="rect">
            <a:avLst/>
          </a:prstGeom>
        </p:spPr>
        <p:txBody>
          <a:bodyPr wrap="square">
            <a:spAutoFit/>
          </a:bodyPr>
          <a:lstStyle/>
          <a:p>
            <a:pPr algn="just">
              <a:lnSpc>
                <a:spcPct val="173000"/>
              </a:lnSpc>
              <a:spcBef>
                <a:spcPts val="1300"/>
              </a:spcBef>
              <a:spcAft>
                <a:spcPts val="1300"/>
              </a:spcAft>
            </a:pPr>
            <a:r>
              <a:rPr lang="zh-CN" altLang="zh-CN" sz="4000" b="1" kern="100" dirty="0">
                <a:latin typeface="微软雅黑" panose="020B0503020204020204" charset="-122"/>
                <a:ea typeface="微软雅黑" panose="020B0503020204020204" charset="-122"/>
                <a:cs typeface="微软雅黑" panose="020B0503020204020204" charset="-122"/>
              </a:rPr>
              <a:t>对技术方法的评价</a:t>
            </a:r>
          </a:p>
          <a:p>
            <a:pPr algn="just">
              <a:spcAft>
                <a:spcPts val="0"/>
              </a:spcAft>
            </a:pPr>
            <a:r>
              <a:rPr lang="en-US" altLang="zh-CN" sz="2400" kern="100" dirty="0">
                <a:latin typeface="微软雅黑" panose="020B0503020204020204" charset="-122"/>
                <a:ea typeface="微软雅黑" panose="020B0503020204020204" charset="-122"/>
                <a:cs typeface="微软雅黑" panose="020B0503020204020204" charset="-122"/>
              </a:rPr>
              <a:t>	</a:t>
            </a:r>
            <a:r>
              <a:rPr lang="zh-CN" altLang="zh-CN" sz="2400" kern="100" dirty="0">
                <a:latin typeface="微软雅黑" panose="020B0503020204020204" charset="-122"/>
                <a:ea typeface="微软雅黑" panose="020B0503020204020204" charset="-122"/>
                <a:cs typeface="微软雅黑" panose="020B0503020204020204" charset="-122"/>
              </a:rPr>
              <a:t>我们小组在开发过程钟，使用了瀑布模型来开发程序，借助了微信</a:t>
            </a:r>
            <a:r>
              <a:rPr lang="en-US" altLang="zh-CN" sz="2400" kern="100" dirty="0">
                <a:latin typeface="微软雅黑" panose="020B0503020204020204" charset="-122"/>
                <a:ea typeface="微软雅黑" panose="020B0503020204020204" charset="-122"/>
                <a:cs typeface="微软雅黑" panose="020B0503020204020204" charset="-122"/>
              </a:rPr>
              <a:t>WEB</a:t>
            </a:r>
            <a:r>
              <a:rPr lang="zh-CN" altLang="zh-CN" sz="2400" kern="100" dirty="0">
                <a:latin typeface="微软雅黑" panose="020B0503020204020204" charset="-122"/>
                <a:ea typeface="微软雅黑" panose="020B0503020204020204" charset="-122"/>
                <a:cs typeface="微软雅黑" panose="020B0503020204020204" charset="-122"/>
              </a:rPr>
              <a:t>开发者工具及其云函数来编写代码和构建数据库，虽然创作过程中很多地方体现出经验的不足，但对于做出的程序的结果还是基本符合要求的。</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05</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Five</a:t>
            </a:r>
          </a:p>
          <a:p>
            <a:r>
              <a:rPr lang="zh-CN" altLang="en-US" sz="2000" dirty="0"/>
              <a:t>项目总结</a:t>
            </a:r>
          </a:p>
        </p:txBody>
      </p:sp>
      <p:sp>
        <p:nvSpPr>
          <p:cNvPr id="10" name="矩形 9"/>
          <p:cNvSpPr/>
          <p:nvPr/>
        </p:nvSpPr>
        <p:spPr>
          <a:xfrm>
            <a:off x="0" y="1401123"/>
            <a:ext cx="10200094" cy="923330"/>
          </a:xfrm>
          <a:prstGeom prst="rect">
            <a:avLst/>
          </a:prstGeom>
        </p:spPr>
        <p:txBody>
          <a:bodyPr wrap="square">
            <a:spAutoFit/>
          </a:bodyPr>
          <a:lstStyle/>
          <a:p>
            <a:pPr indent="266700" algn="just">
              <a:spcAft>
                <a:spcPts val="0"/>
              </a:spcAft>
            </a:pPr>
            <a:r>
              <a:rPr lang="zh-CN" altLang="en-US" sz="5400" b="1" kern="100" dirty="0">
                <a:latin typeface="Calibri" panose="020F0502020204030204" pitchFamily="34" charset="0"/>
                <a:ea typeface="宋体" panose="02010600030101010101" pitchFamily="2" charset="-122"/>
                <a:cs typeface="Times New Roman" panose="02020603050405020304" pitchFamily="18" charset="0"/>
              </a:rPr>
              <a:t>开发工作评价：</a:t>
            </a:r>
            <a:endParaRPr lang="zh-CN" altLang="zh-CN" sz="5400" b="1" kern="100" dirty="0">
              <a:latin typeface="Calibri" panose="020F0502020204030204" pitchFamily="34" charset="0"/>
              <a:ea typeface="宋体" panose="02010600030101010101" pitchFamily="2" charset="-122"/>
              <a:cs typeface="Times New Roman" panose="02020603050405020304" pitchFamily="18" charset="0"/>
            </a:endParaRPr>
          </a:p>
        </p:txBody>
      </p:sp>
      <p:sp>
        <p:nvSpPr>
          <p:cNvPr id="3"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矩形 3"/>
          <p:cNvSpPr/>
          <p:nvPr/>
        </p:nvSpPr>
        <p:spPr>
          <a:xfrm>
            <a:off x="785793" y="2458029"/>
            <a:ext cx="10970777" cy="2721610"/>
          </a:xfrm>
          <a:prstGeom prst="rect">
            <a:avLst/>
          </a:prstGeom>
        </p:spPr>
        <p:txBody>
          <a:bodyPr wrap="square">
            <a:spAutoFit/>
          </a:bodyPr>
          <a:lstStyle/>
          <a:p>
            <a:pPr algn="just">
              <a:lnSpc>
                <a:spcPct val="173000"/>
              </a:lnSpc>
              <a:spcBef>
                <a:spcPts val="1300"/>
              </a:spcBef>
              <a:spcAft>
                <a:spcPts val="1300"/>
              </a:spcAft>
            </a:pPr>
            <a:r>
              <a:rPr lang="zh-CN" altLang="zh-CN" sz="4400" b="1" kern="100" dirty="0">
                <a:latin typeface="微软雅黑" panose="020B0503020204020204" charset="-122"/>
                <a:ea typeface="微软雅黑" panose="020B0503020204020204" charset="-122"/>
                <a:cs typeface="微软雅黑" panose="020B0503020204020204" charset="-122"/>
              </a:rPr>
              <a:t>出错原因的分析</a:t>
            </a:r>
          </a:p>
          <a:p>
            <a:pPr algn="just">
              <a:spcAft>
                <a:spcPts val="0"/>
              </a:spcAft>
            </a:pPr>
            <a:r>
              <a:rPr lang="en-US" altLang="zh-CN" sz="2800" kern="100" dirty="0">
                <a:latin typeface="微软雅黑" panose="020B0503020204020204" charset="-122"/>
                <a:ea typeface="微软雅黑" panose="020B0503020204020204" charset="-122"/>
                <a:cs typeface="微软雅黑" panose="020B0503020204020204" charset="-122"/>
              </a:rPr>
              <a:t>	</a:t>
            </a:r>
            <a:r>
              <a:rPr lang="zh-CN" altLang="zh-CN" sz="2800" kern="100" dirty="0">
                <a:latin typeface="微软雅黑" panose="020B0503020204020204" charset="-122"/>
                <a:ea typeface="微软雅黑" panose="020B0503020204020204" charset="-122"/>
                <a:cs typeface="微软雅黑" panose="020B0503020204020204" charset="-122"/>
              </a:rPr>
              <a:t>在我们开发的程序中，无论哪个时期都存在一些语句或功能上的</a:t>
            </a:r>
            <a:r>
              <a:rPr lang="en-US" altLang="zh-CN" sz="2800" kern="100" dirty="0">
                <a:latin typeface="微软雅黑" panose="020B0503020204020204" charset="-122"/>
                <a:ea typeface="微软雅黑" panose="020B0503020204020204" charset="-122"/>
                <a:cs typeface="微软雅黑" panose="020B0503020204020204" charset="-122"/>
              </a:rPr>
              <a:t>bug</a:t>
            </a:r>
            <a:r>
              <a:rPr lang="zh-CN" altLang="zh-CN" sz="2800" kern="100" dirty="0">
                <a:latin typeface="微软雅黑" panose="020B0503020204020204" charset="-122"/>
                <a:ea typeface="微软雅黑" panose="020B0503020204020204" charset="-122"/>
                <a:cs typeface="微软雅黑" panose="020B0503020204020204" charset="-122"/>
              </a:rPr>
              <a:t>，归根到底是成员的技术水平还不够，希望以后能够尽快提升自己的技术水平。</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05</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Five</a:t>
            </a:r>
          </a:p>
          <a:p>
            <a:r>
              <a:rPr lang="zh-CN" altLang="en-US" sz="2000" dirty="0"/>
              <a:t>项目总结</a:t>
            </a:r>
          </a:p>
        </p:txBody>
      </p:sp>
      <p:sp>
        <p:nvSpPr>
          <p:cNvPr id="10" name="矩形 9"/>
          <p:cNvSpPr/>
          <p:nvPr/>
        </p:nvSpPr>
        <p:spPr>
          <a:xfrm>
            <a:off x="0" y="1401123"/>
            <a:ext cx="10200094" cy="923330"/>
          </a:xfrm>
          <a:prstGeom prst="rect">
            <a:avLst/>
          </a:prstGeom>
        </p:spPr>
        <p:txBody>
          <a:bodyPr wrap="square">
            <a:spAutoFit/>
          </a:bodyPr>
          <a:lstStyle/>
          <a:p>
            <a:pPr indent="266700" algn="just">
              <a:spcAft>
                <a:spcPts val="0"/>
              </a:spcAft>
            </a:pPr>
            <a:r>
              <a:rPr lang="zh-CN" altLang="en-US" sz="5400" b="1" kern="100" dirty="0">
                <a:latin typeface="Calibri" panose="020F0502020204030204" pitchFamily="34" charset="0"/>
                <a:ea typeface="宋体" panose="02010600030101010101" pitchFamily="2" charset="-122"/>
                <a:cs typeface="Times New Roman" panose="02020603050405020304" pitchFamily="18" charset="0"/>
              </a:rPr>
              <a:t>开发工作评价：</a:t>
            </a:r>
            <a:endParaRPr lang="zh-CN" altLang="zh-CN" sz="5400" b="1" kern="100" dirty="0">
              <a:latin typeface="Calibri" panose="020F0502020204030204" pitchFamily="34" charset="0"/>
              <a:ea typeface="宋体" panose="02010600030101010101" pitchFamily="2" charset="-122"/>
              <a:cs typeface="Times New Roman" panose="02020603050405020304" pitchFamily="18" charset="0"/>
            </a:endParaRPr>
          </a:p>
        </p:txBody>
      </p:sp>
      <p:sp>
        <p:nvSpPr>
          <p:cNvPr id="3"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矩形 1"/>
          <p:cNvSpPr/>
          <p:nvPr/>
        </p:nvSpPr>
        <p:spPr>
          <a:xfrm>
            <a:off x="785794" y="1904032"/>
            <a:ext cx="10872806" cy="4013835"/>
          </a:xfrm>
          <a:prstGeom prst="rect">
            <a:avLst/>
          </a:prstGeom>
        </p:spPr>
        <p:txBody>
          <a:bodyPr wrap="square">
            <a:spAutoFit/>
          </a:bodyPr>
          <a:lstStyle/>
          <a:p>
            <a:pPr algn="just">
              <a:lnSpc>
                <a:spcPct val="173000"/>
              </a:lnSpc>
              <a:spcBef>
                <a:spcPts val="1300"/>
              </a:spcBef>
              <a:spcAft>
                <a:spcPts val="1300"/>
              </a:spcAft>
            </a:pPr>
            <a:r>
              <a:rPr lang="zh-CN" altLang="zh-CN" sz="4400" b="1" kern="100" dirty="0">
                <a:latin typeface="微软雅黑" panose="020B0503020204020204" charset="-122"/>
                <a:ea typeface="微软雅黑" panose="020B0503020204020204" charset="-122"/>
                <a:cs typeface="微软雅黑" panose="020B0503020204020204" charset="-122"/>
              </a:rPr>
              <a:t>风险管理</a:t>
            </a:r>
          </a:p>
          <a:p>
            <a:pPr algn="just">
              <a:spcAft>
                <a:spcPts val="0"/>
              </a:spcAft>
            </a:pPr>
            <a:r>
              <a:rPr lang="en-US" altLang="zh-CN" sz="2800" kern="100" dirty="0">
                <a:latin typeface="微软雅黑" panose="020B0503020204020204" charset="-122"/>
                <a:ea typeface="微软雅黑" panose="020B0503020204020204" charset="-122"/>
                <a:cs typeface="微软雅黑" panose="020B0503020204020204" charset="-122"/>
              </a:rPr>
              <a:t>a.</a:t>
            </a:r>
            <a:r>
              <a:rPr lang="zh-CN" altLang="zh-CN" sz="2800" kern="100" dirty="0">
                <a:latin typeface="微软雅黑" panose="020B0503020204020204" charset="-122"/>
                <a:ea typeface="微软雅黑" panose="020B0503020204020204" charset="-122"/>
                <a:cs typeface="微软雅黑" panose="020B0503020204020204" charset="-122"/>
              </a:rPr>
              <a:t>初期预计的风险：</a:t>
            </a:r>
          </a:p>
          <a:p>
            <a:pPr algn="just">
              <a:spcAft>
                <a:spcPts val="0"/>
              </a:spcAft>
            </a:pPr>
            <a:r>
              <a:rPr lang="en-US" altLang="zh-CN" sz="2800" kern="100" dirty="0">
                <a:latin typeface="微软雅黑" panose="020B0503020204020204" charset="-122"/>
                <a:ea typeface="微软雅黑" panose="020B0503020204020204" charset="-122"/>
                <a:cs typeface="微软雅黑" panose="020B0503020204020204" charset="-122"/>
              </a:rPr>
              <a:t>1</a:t>
            </a:r>
            <a:r>
              <a:rPr lang="zh-CN" altLang="zh-CN" sz="2800" kern="100" dirty="0">
                <a:latin typeface="微软雅黑" panose="020B0503020204020204" charset="-122"/>
                <a:ea typeface="微软雅黑" panose="020B0503020204020204" charset="-122"/>
                <a:cs typeface="微软雅黑" panose="020B0503020204020204" charset="-122"/>
              </a:rPr>
              <a:t>、因为不会</a:t>
            </a:r>
            <a:r>
              <a:rPr lang="en-US" altLang="zh-CN" sz="2800" kern="100" dirty="0">
                <a:latin typeface="微软雅黑" panose="020B0503020204020204" charset="-122"/>
                <a:ea typeface="微软雅黑" panose="020B0503020204020204" charset="-122"/>
                <a:cs typeface="微软雅黑" panose="020B0503020204020204" charset="-122"/>
              </a:rPr>
              <a:t>JS</a:t>
            </a:r>
            <a:r>
              <a:rPr lang="zh-CN" altLang="zh-CN" sz="2800" kern="100" dirty="0">
                <a:latin typeface="微软雅黑" panose="020B0503020204020204" charset="-122"/>
                <a:ea typeface="微软雅黑" panose="020B0503020204020204" charset="-122"/>
                <a:cs typeface="微软雅黑" panose="020B0503020204020204" charset="-122"/>
              </a:rPr>
              <a:t>等语言而导致编写代码的进度缓慢。</a:t>
            </a:r>
          </a:p>
          <a:p>
            <a:pPr algn="just">
              <a:spcAft>
                <a:spcPts val="0"/>
              </a:spcAft>
            </a:pPr>
            <a:r>
              <a:rPr lang="en-US" altLang="zh-CN" sz="2800" kern="100" dirty="0">
                <a:latin typeface="微软雅黑" panose="020B0503020204020204" charset="-122"/>
                <a:ea typeface="微软雅黑" panose="020B0503020204020204" charset="-122"/>
                <a:cs typeface="微软雅黑" panose="020B0503020204020204" charset="-122"/>
              </a:rPr>
              <a:t>b.</a:t>
            </a:r>
            <a:r>
              <a:rPr lang="zh-CN" altLang="zh-CN" sz="2800" kern="100" dirty="0">
                <a:latin typeface="微软雅黑" panose="020B0503020204020204" charset="-122"/>
                <a:ea typeface="微软雅黑" panose="020B0503020204020204" charset="-122"/>
                <a:cs typeface="微软雅黑" panose="020B0503020204020204" charset="-122"/>
              </a:rPr>
              <a:t>实际发生的风险：</a:t>
            </a:r>
          </a:p>
          <a:p>
            <a:pPr algn="just">
              <a:spcAft>
                <a:spcPts val="0"/>
              </a:spcAft>
            </a:pPr>
            <a:r>
              <a:rPr lang="en-US" altLang="zh-CN" sz="2800" kern="100" dirty="0">
                <a:latin typeface="微软雅黑" panose="020B0503020204020204" charset="-122"/>
                <a:ea typeface="微软雅黑" panose="020B0503020204020204" charset="-122"/>
                <a:cs typeface="微软雅黑" panose="020B0503020204020204" charset="-122"/>
              </a:rPr>
              <a:t>1</a:t>
            </a:r>
            <a:r>
              <a:rPr lang="zh-CN" altLang="zh-CN" sz="2800" kern="100" dirty="0">
                <a:latin typeface="微软雅黑" panose="020B0503020204020204" charset="-122"/>
                <a:ea typeface="微软雅黑" panose="020B0503020204020204" charset="-122"/>
                <a:cs typeface="微软雅黑" panose="020B0503020204020204" charset="-122"/>
              </a:rPr>
              <a:t>、代码虽然可以编写，但是其中</a:t>
            </a:r>
            <a:r>
              <a:rPr lang="en-US" altLang="zh-CN" sz="2800" kern="100" dirty="0">
                <a:latin typeface="微软雅黑" panose="020B0503020204020204" charset="-122"/>
                <a:ea typeface="微软雅黑" panose="020B0503020204020204" charset="-122"/>
                <a:cs typeface="微软雅黑" panose="020B0503020204020204" charset="-122"/>
              </a:rPr>
              <a:t>bug</a:t>
            </a:r>
            <a:r>
              <a:rPr lang="zh-CN" altLang="zh-CN" sz="2800" kern="100" dirty="0">
                <a:latin typeface="微软雅黑" panose="020B0503020204020204" charset="-122"/>
                <a:ea typeface="微软雅黑" panose="020B0503020204020204" charset="-122"/>
                <a:cs typeface="微软雅黑" panose="020B0503020204020204" charset="-122"/>
              </a:rPr>
              <a:t>过多，存在很多漏洞</a:t>
            </a:r>
          </a:p>
          <a:p>
            <a:pPr algn="just">
              <a:spcAft>
                <a:spcPts val="0"/>
              </a:spcAft>
            </a:pPr>
            <a:r>
              <a:rPr lang="en-US" altLang="zh-CN" sz="2800" kern="100" dirty="0">
                <a:latin typeface="微软雅黑" panose="020B0503020204020204" charset="-122"/>
                <a:ea typeface="微软雅黑" panose="020B0503020204020204" charset="-122"/>
                <a:cs typeface="微软雅黑" panose="020B0503020204020204" charset="-122"/>
              </a:rPr>
              <a:t>c.</a:t>
            </a:r>
            <a:r>
              <a:rPr lang="zh-CN" altLang="zh-CN" sz="2800" kern="100" dirty="0">
                <a:latin typeface="微软雅黑" panose="020B0503020204020204" charset="-122"/>
                <a:ea typeface="微软雅黑" panose="020B0503020204020204" charset="-122"/>
                <a:cs typeface="微软雅黑" panose="020B0503020204020204" charset="-122"/>
              </a:rPr>
              <a:t>风险消除情况：</a:t>
            </a:r>
          </a:p>
          <a:p>
            <a:pPr algn="just">
              <a:spcAft>
                <a:spcPts val="0"/>
              </a:spcAft>
            </a:pPr>
            <a:r>
              <a:rPr lang="en-US" altLang="zh-CN" sz="2800" kern="100" dirty="0">
                <a:latin typeface="微软雅黑" panose="020B0503020204020204" charset="-122"/>
                <a:ea typeface="微软雅黑" panose="020B0503020204020204" charset="-122"/>
                <a:cs typeface="微软雅黑" panose="020B0503020204020204" charset="-122"/>
              </a:rPr>
              <a:t>1</a:t>
            </a:r>
            <a:r>
              <a:rPr lang="zh-CN" altLang="zh-CN" sz="2800" kern="100" dirty="0">
                <a:latin typeface="微软雅黑" panose="020B0503020204020204" charset="-122"/>
                <a:ea typeface="微软雅黑" panose="020B0503020204020204" charset="-122"/>
                <a:cs typeface="微软雅黑" panose="020B0503020204020204" charset="-122"/>
              </a:rPr>
              <a:t>、大部分</a:t>
            </a:r>
            <a:r>
              <a:rPr lang="en-US" altLang="zh-CN" sz="2800" kern="100" dirty="0">
                <a:latin typeface="微软雅黑" panose="020B0503020204020204" charset="-122"/>
                <a:ea typeface="微软雅黑" panose="020B0503020204020204" charset="-122"/>
                <a:cs typeface="微软雅黑" panose="020B0503020204020204" charset="-122"/>
              </a:rPr>
              <a:t>bug</a:t>
            </a:r>
            <a:r>
              <a:rPr lang="zh-CN" altLang="zh-CN" sz="2800" kern="100" dirty="0">
                <a:latin typeface="微软雅黑" panose="020B0503020204020204" charset="-122"/>
                <a:ea typeface="微软雅黑" panose="020B0503020204020204" charset="-122"/>
                <a:cs typeface="微软雅黑" panose="020B0503020204020204" charset="-122"/>
              </a:rPr>
              <a:t>都已消除，还剩小部分高难度的功能无法实现。</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05</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Five</a:t>
            </a:r>
          </a:p>
          <a:p>
            <a:r>
              <a:rPr lang="zh-CN" altLang="en-US" sz="2000" dirty="0"/>
              <a:t>项目总结</a:t>
            </a:r>
          </a:p>
        </p:txBody>
      </p:sp>
      <p:sp>
        <p:nvSpPr>
          <p:cNvPr id="10" name="矩形 9"/>
          <p:cNvSpPr/>
          <p:nvPr/>
        </p:nvSpPr>
        <p:spPr>
          <a:xfrm>
            <a:off x="0" y="1401123"/>
            <a:ext cx="10200094" cy="923330"/>
          </a:xfrm>
          <a:prstGeom prst="rect">
            <a:avLst/>
          </a:prstGeom>
        </p:spPr>
        <p:txBody>
          <a:bodyPr wrap="square">
            <a:spAutoFit/>
          </a:bodyPr>
          <a:lstStyle/>
          <a:p>
            <a:pPr indent="266700" algn="just">
              <a:spcAft>
                <a:spcPts val="0"/>
              </a:spcAft>
            </a:pPr>
            <a:r>
              <a:rPr lang="zh-CN" altLang="en-US" sz="5400" b="1" kern="100" dirty="0">
                <a:latin typeface="Calibri" panose="020F0502020204030204" pitchFamily="34" charset="0"/>
                <a:ea typeface="宋体" panose="02010600030101010101" pitchFamily="2" charset="-122"/>
                <a:cs typeface="Times New Roman" panose="02020603050405020304" pitchFamily="18" charset="0"/>
              </a:rPr>
              <a:t>经验与教训：</a:t>
            </a:r>
            <a:endParaRPr lang="zh-CN" altLang="zh-CN" sz="5400" b="1" kern="100" dirty="0">
              <a:latin typeface="Calibri" panose="020F0502020204030204" pitchFamily="34" charset="0"/>
              <a:ea typeface="宋体" panose="02010600030101010101" pitchFamily="2" charset="-122"/>
              <a:cs typeface="Times New Roman" panose="02020603050405020304" pitchFamily="18" charset="0"/>
            </a:endParaRPr>
          </a:p>
        </p:txBody>
      </p:sp>
      <p:sp>
        <p:nvSpPr>
          <p:cNvPr id="3"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矩形 3"/>
          <p:cNvSpPr/>
          <p:nvPr/>
        </p:nvSpPr>
        <p:spPr>
          <a:xfrm>
            <a:off x="669471" y="2324453"/>
            <a:ext cx="11087100" cy="3538220"/>
          </a:xfrm>
          <a:prstGeom prst="rect">
            <a:avLst/>
          </a:prstGeom>
        </p:spPr>
        <p:txBody>
          <a:bodyPr wrap="square">
            <a:spAutoFit/>
          </a:bodyPr>
          <a:lstStyle/>
          <a:p>
            <a:pPr algn="just">
              <a:spcAft>
                <a:spcPts val="0"/>
              </a:spcAft>
            </a:pPr>
            <a:r>
              <a:rPr lang="en-US" altLang="zh-CN" sz="2800" kern="100" dirty="0">
                <a:latin typeface="微软雅黑" panose="020B0503020204020204" charset="-122"/>
                <a:ea typeface="微软雅黑" panose="020B0503020204020204" charset="-122"/>
                <a:cs typeface="微软雅黑" panose="020B0503020204020204" charset="-122"/>
              </a:rPr>
              <a:t>	</a:t>
            </a:r>
            <a:r>
              <a:rPr lang="zh-CN" altLang="zh-CN" sz="2800" kern="100" dirty="0">
                <a:latin typeface="微软雅黑" panose="020B0503020204020204" charset="-122"/>
                <a:ea typeface="微软雅黑" panose="020B0503020204020204" charset="-122"/>
                <a:cs typeface="微软雅黑" panose="020B0503020204020204" charset="-122"/>
              </a:rPr>
              <a:t>在这个微信小程序的开发过程中，我们小组成员充分认识到了自身的各项不足，在职业技能方面还是欠缺太多，以致初步接触开发者工具时完全零基础，到后来才逐渐入门，在书写开发文档这方面，因为很多文档条目很多且内容复杂、理解肤浅，让我们书写时很费功夫。</a:t>
            </a:r>
          </a:p>
          <a:p>
            <a:pPr algn="just">
              <a:spcAft>
                <a:spcPts val="0"/>
              </a:spcAft>
            </a:pPr>
            <a:r>
              <a:rPr lang="en-US" altLang="zh-CN" sz="2800" kern="100" dirty="0">
                <a:latin typeface="微软雅黑" panose="020B0503020204020204" charset="-122"/>
                <a:ea typeface="微软雅黑" panose="020B0503020204020204" charset="-122"/>
                <a:cs typeface="微软雅黑" panose="020B0503020204020204" charset="-122"/>
              </a:rPr>
              <a:t>	</a:t>
            </a:r>
            <a:r>
              <a:rPr lang="zh-CN" altLang="zh-CN" sz="2800" kern="100" dirty="0">
                <a:latin typeface="微软雅黑" panose="020B0503020204020204" charset="-122"/>
                <a:ea typeface="微软雅黑" panose="020B0503020204020204" charset="-122"/>
                <a:cs typeface="微软雅黑" panose="020B0503020204020204" charset="-122"/>
              </a:rPr>
              <a:t>在今后的项目开发中，希望我们能够将自己的职业技能尽量提高从而能够更好的开发软件，同时了解如何更好的书写开发文档，从而提高文档书写的质量，最重要是在项目初期最好能够确认一个详尽、能够落实的项目开发计划，从而能够更好的开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05</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Five</a:t>
            </a:r>
          </a:p>
          <a:p>
            <a:r>
              <a:rPr lang="zh-CN" altLang="en-US" sz="2000" dirty="0"/>
              <a:t>项目总结</a:t>
            </a:r>
          </a:p>
        </p:txBody>
      </p:sp>
      <p:sp>
        <p:nvSpPr>
          <p:cNvPr id="3"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5" name="表格 4"/>
          <p:cNvGraphicFramePr/>
          <p:nvPr>
            <p:extLst>
              <p:ext uri="{D42A27DB-BD31-4B8C-83A1-F6EECF244321}">
                <p14:modId xmlns:p14="http://schemas.microsoft.com/office/powerpoint/2010/main" val="3392108895"/>
              </p:ext>
            </p:extLst>
          </p:nvPr>
        </p:nvGraphicFramePr>
        <p:xfrm>
          <a:off x="535259" y="1349299"/>
          <a:ext cx="11018567" cy="4426660"/>
        </p:xfrm>
        <a:graphic>
          <a:graphicData uri="http://schemas.openxmlformats.org/drawingml/2006/table">
            <a:tbl>
              <a:tblPr firstRow="1" bandRow="1">
                <a:tableStyleId>{5C22544A-7EE6-4342-B048-85BDC9FD1C3A}</a:tableStyleId>
              </a:tblPr>
              <a:tblGrid>
                <a:gridCol w="631563">
                  <a:extLst>
                    <a:ext uri="{9D8B030D-6E8A-4147-A177-3AD203B41FA5}">
                      <a16:colId xmlns:a16="http://schemas.microsoft.com/office/drawing/2014/main" val="20000"/>
                    </a:ext>
                  </a:extLst>
                </a:gridCol>
                <a:gridCol w="632213">
                  <a:extLst>
                    <a:ext uri="{9D8B030D-6E8A-4147-A177-3AD203B41FA5}">
                      <a16:colId xmlns:a16="http://schemas.microsoft.com/office/drawing/2014/main" val="20001"/>
                    </a:ext>
                  </a:extLst>
                </a:gridCol>
                <a:gridCol w="632213">
                  <a:extLst>
                    <a:ext uri="{9D8B030D-6E8A-4147-A177-3AD203B41FA5}">
                      <a16:colId xmlns:a16="http://schemas.microsoft.com/office/drawing/2014/main" val="20002"/>
                    </a:ext>
                  </a:extLst>
                </a:gridCol>
                <a:gridCol w="631563">
                  <a:extLst>
                    <a:ext uri="{9D8B030D-6E8A-4147-A177-3AD203B41FA5}">
                      <a16:colId xmlns:a16="http://schemas.microsoft.com/office/drawing/2014/main" val="20003"/>
                    </a:ext>
                  </a:extLst>
                </a:gridCol>
                <a:gridCol w="632213">
                  <a:extLst>
                    <a:ext uri="{9D8B030D-6E8A-4147-A177-3AD203B41FA5}">
                      <a16:colId xmlns:a16="http://schemas.microsoft.com/office/drawing/2014/main" val="20004"/>
                    </a:ext>
                  </a:extLst>
                </a:gridCol>
                <a:gridCol w="631563">
                  <a:extLst>
                    <a:ext uri="{9D8B030D-6E8A-4147-A177-3AD203B41FA5}">
                      <a16:colId xmlns:a16="http://schemas.microsoft.com/office/drawing/2014/main" val="20005"/>
                    </a:ext>
                  </a:extLst>
                </a:gridCol>
                <a:gridCol w="631563">
                  <a:extLst>
                    <a:ext uri="{9D8B030D-6E8A-4147-A177-3AD203B41FA5}">
                      <a16:colId xmlns:a16="http://schemas.microsoft.com/office/drawing/2014/main" val="20006"/>
                    </a:ext>
                  </a:extLst>
                </a:gridCol>
                <a:gridCol w="632213">
                  <a:extLst>
                    <a:ext uri="{9D8B030D-6E8A-4147-A177-3AD203B41FA5}">
                      <a16:colId xmlns:a16="http://schemas.microsoft.com/office/drawing/2014/main" val="20007"/>
                    </a:ext>
                  </a:extLst>
                </a:gridCol>
                <a:gridCol w="632213">
                  <a:extLst>
                    <a:ext uri="{9D8B030D-6E8A-4147-A177-3AD203B41FA5}">
                      <a16:colId xmlns:a16="http://schemas.microsoft.com/office/drawing/2014/main" val="20008"/>
                    </a:ext>
                  </a:extLst>
                </a:gridCol>
                <a:gridCol w="631563">
                  <a:extLst>
                    <a:ext uri="{9D8B030D-6E8A-4147-A177-3AD203B41FA5}">
                      <a16:colId xmlns:a16="http://schemas.microsoft.com/office/drawing/2014/main" val="20009"/>
                    </a:ext>
                  </a:extLst>
                </a:gridCol>
                <a:gridCol w="632213">
                  <a:extLst>
                    <a:ext uri="{9D8B030D-6E8A-4147-A177-3AD203B41FA5}">
                      <a16:colId xmlns:a16="http://schemas.microsoft.com/office/drawing/2014/main" val="20010"/>
                    </a:ext>
                  </a:extLst>
                </a:gridCol>
                <a:gridCol w="631563">
                  <a:extLst>
                    <a:ext uri="{9D8B030D-6E8A-4147-A177-3AD203B41FA5}">
                      <a16:colId xmlns:a16="http://schemas.microsoft.com/office/drawing/2014/main" val="20011"/>
                    </a:ext>
                  </a:extLst>
                </a:gridCol>
                <a:gridCol w="631563">
                  <a:extLst>
                    <a:ext uri="{9D8B030D-6E8A-4147-A177-3AD203B41FA5}">
                      <a16:colId xmlns:a16="http://schemas.microsoft.com/office/drawing/2014/main" val="20012"/>
                    </a:ext>
                  </a:extLst>
                </a:gridCol>
                <a:gridCol w="632213">
                  <a:extLst>
                    <a:ext uri="{9D8B030D-6E8A-4147-A177-3AD203B41FA5}">
                      <a16:colId xmlns:a16="http://schemas.microsoft.com/office/drawing/2014/main" val="20013"/>
                    </a:ext>
                  </a:extLst>
                </a:gridCol>
                <a:gridCol w="632213">
                  <a:extLst>
                    <a:ext uri="{9D8B030D-6E8A-4147-A177-3AD203B41FA5}">
                      <a16:colId xmlns:a16="http://schemas.microsoft.com/office/drawing/2014/main" val="20014"/>
                    </a:ext>
                  </a:extLst>
                </a:gridCol>
                <a:gridCol w="631563">
                  <a:extLst>
                    <a:ext uri="{9D8B030D-6E8A-4147-A177-3AD203B41FA5}">
                      <a16:colId xmlns:a16="http://schemas.microsoft.com/office/drawing/2014/main" val="20015"/>
                    </a:ext>
                  </a:extLst>
                </a:gridCol>
                <a:gridCol w="908359">
                  <a:extLst>
                    <a:ext uri="{9D8B030D-6E8A-4147-A177-3AD203B41FA5}">
                      <a16:colId xmlns:a16="http://schemas.microsoft.com/office/drawing/2014/main" val="20016"/>
                    </a:ext>
                  </a:extLst>
                </a:gridCol>
              </a:tblGrid>
              <a:tr h="486456">
                <a:tc gridSpan="17">
                  <a:txBody>
                    <a:bodyPr/>
                    <a:lstStyle/>
                    <a:p>
                      <a:pPr indent="0" algn="ctr">
                        <a:buNone/>
                      </a:pPr>
                      <a:r>
                        <a:rPr lang="zh-CN" sz="1100" b="1" dirty="0">
                          <a:solidFill>
                            <a:srgbClr val="FF0000"/>
                          </a:solidFill>
                          <a:latin typeface="Arial" panose="020B0604020202020204" pitchFamily="34" charset="0"/>
                          <a:ea typeface="宋体" panose="02010600030101010101" pitchFamily="2" charset="-122"/>
                        </a:rPr>
                        <a:t>绩效评价</a:t>
                      </a:r>
                      <a:endParaRPr lang="en-US" altLang="en-US" sz="1100" b="1" dirty="0">
                        <a:solidFill>
                          <a:srgbClr val="FF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tcPr>
                </a:tc>
                <a:extLst>
                  <a:ext uri="{0D108BD9-81ED-4DB2-BD59-A6C34878D82A}">
                    <a16:rowId xmlns:a16="http://schemas.microsoft.com/office/drawing/2014/main" val="10000"/>
                  </a:ext>
                </a:extLst>
              </a:tr>
              <a:tr h="985051">
                <a:tc>
                  <a:txBody>
                    <a:bodyPr/>
                    <a:lstStyle/>
                    <a:p>
                      <a:pPr indent="0" algn="ctr">
                        <a:buNone/>
                      </a:pP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第一周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dirty="0">
                          <a:solidFill>
                            <a:srgbClr val="000000"/>
                          </a:solidFill>
                          <a:latin typeface="Arial" panose="020B0604020202020204" pitchFamily="34" charset="0"/>
                          <a:ea typeface="宋体" panose="02010600030101010101" pitchFamily="2" charset="-122"/>
                        </a:rPr>
                        <a:t>第二周</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第三周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dirty="0">
                          <a:solidFill>
                            <a:srgbClr val="000000"/>
                          </a:solidFill>
                          <a:latin typeface="Arial" panose="020B0604020202020204" pitchFamily="34" charset="0"/>
                          <a:ea typeface="宋体" panose="02010600030101010101" pitchFamily="2" charset="-122"/>
                        </a:rPr>
                        <a:t>第四周</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第五周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第六周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第七周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第八周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第九周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dirty="0">
                          <a:solidFill>
                            <a:srgbClr val="000000"/>
                          </a:solidFill>
                          <a:latin typeface="Arial" panose="020B0604020202020204" pitchFamily="34" charset="0"/>
                          <a:ea typeface="宋体" panose="02010600030101010101" pitchFamily="2" charset="-122"/>
                        </a:rPr>
                        <a:t>第十周</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第十一周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第十二周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第十四周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第十五周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第十六周</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100" b="1">
                          <a:solidFill>
                            <a:srgbClr val="000000"/>
                          </a:solidFill>
                          <a:latin typeface="Arial" panose="020B0604020202020204" pitchFamily="34" charset="0"/>
                          <a:ea typeface="宋体" panose="02010600030101010101" pitchFamily="2" charset="-122"/>
                        </a:rPr>
                        <a:t>总评</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985051">
                <a:tc>
                  <a:txBody>
                    <a:bodyPr/>
                    <a:lstStyle/>
                    <a:p>
                      <a:pPr indent="0" algn="ctr">
                        <a:buNone/>
                      </a:pPr>
                      <a:r>
                        <a:rPr lang="zh-CN" sz="1100" b="1">
                          <a:solidFill>
                            <a:srgbClr val="FF0000"/>
                          </a:solidFill>
                          <a:latin typeface="Arial" panose="020B0604020202020204" pitchFamily="34" charset="0"/>
                          <a:ea typeface="宋体" panose="02010600030101010101" pitchFamily="2" charset="-122"/>
                        </a:rPr>
                        <a:t>李骏</a:t>
                      </a:r>
                      <a:endParaRPr lang="en-US" altLang="en-US" sz="1100" b="1">
                        <a:solidFill>
                          <a:srgbClr val="FF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00"/>
                    </a:solidFill>
                  </a:tcPr>
                </a:tc>
                <a:tc>
                  <a:txBody>
                    <a:bodyPr/>
                    <a:lstStyle/>
                    <a:p>
                      <a:pPr indent="0" algn="ctr">
                        <a:buNone/>
                      </a:pPr>
                      <a:r>
                        <a:rPr lang="en-US" sz="1100" b="1">
                          <a:solidFill>
                            <a:srgbClr val="000000"/>
                          </a:solidFill>
                          <a:latin typeface="宋体" panose="02010600030101010101" pitchFamily="2" charset="-122"/>
                        </a:rPr>
                        <a:t>0.71</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0.723</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0.71</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0.74</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0.713</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0.71</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0.72</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0.72</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0.73</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0.73</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0.72</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0.74</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0.707</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0.73</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0.733</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400" b="1">
                          <a:solidFill>
                            <a:srgbClr val="FF0000"/>
                          </a:solidFill>
                          <a:latin typeface="宋体" panose="02010600030101010101" pitchFamily="2" charset="-122"/>
                        </a:rPr>
                        <a:t>0.722 </a:t>
                      </a:r>
                      <a:endParaRPr lang="en-US" altLang="en-US" sz="1400" b="1">
                        <a:solidFill>
                          <a:srgbClr val="FF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00"/>
                    </a:solidFill>
                  </a:tcPr>
                </a:tc>
                <a:extLst>
                  <a:ext uri="{0D108BD9-81ED-4DB2-BD59-A6C34878D82A}">
                    <a16:rowId xmlns:a16="http://schemas.microsoft.com/office/drawing/2014/main" val="10002"/>
                  </a:ext>
                </a:extLst>
              </a:tr>
              <a:tr h="985051">
                <a:tc>
                  <a:txBody>
                    <a:bodyPr/>
                    <a:lstStyle/>
                    <a:p>
                      <a:pPr indent="0" algn="ctr">
                        <a:buNone/>
                      </a:pPr>
                      <a:r>
                        <a:rPr lang="zh-CN" sz="1100" b="1">
                          <a:solidFill>
                            <a:srgbClr val="FF0000"/>
                          </a:solidFill>
                          <a:latin typeface="Arial" panose="020B0604020202020204" pitchFamily="34" charset="0"/>
                          <a:ea typeface="宋体" panose="02010600030101010101" pitchFamily="2" charset="-122"/>
                        </a:rPr>
                        <a:t>林豪</a:t>
                      </a:r>
                      <a:endParaRPr lang="en-US" altLang="en-US" sz="1100" b="1">
                        <a:solidFill>
                          <a:srgbClr val="FF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00"/>
                    </a:solidFill>
                  </a:tcPr>
                </a:tc>
                <a:tc>
                  <a:txBody>
                    <a:bodyPr/>
                    <a:lstStyle/>
                    <a:p>
                      <a:pPr indent="0" algn="ctr">
                        <a:buNone/>
                      </a:pPr>
                      <a:r>
                        <a:rPr lang="en-US" sz="1100" b="1">
                          <a:solidFill>
                            <a:srgbClr val="000000"/>
                          </a:solidFill>
                          <a:latin typeface="宋体" panose="02010600030101010101" pitchFamily="2" charset="-122"/>
                        </a:rPr>
                        <a:t>0.707</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0.703</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0.706</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0.723</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0.703</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0.71</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0.706</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0.706</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0.736</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0.69</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0.71</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0.717</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0.703</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400" b="1">
                          <a:solidFill>
                            <a:srgbClr val="FF0000"/>
                          </a:solidFill>
                          <a:latin typeface="宋体" panose="02010600030101010101" pitchFamily="2" charset="-122"/>
                        </a:rPr>
                        <a:t>0.708 </a:t>
                      </a:r>
                      <a:endParaRPr lang="en-US" altLang="en-US" sz="1400" b="1">
                        <a:solidFill>
                          <a:srgbClr val="FF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00"/>
                    </a:solidFill>
                  </a:tcPr>
                </a:tc>
                <a:extLst>
                  <a:ext uri="{0D108BD9-81ED-4DB2-BD59-A6C34878D82A}">
                    <a16:rowId xmlns:a16="http://schemas.microsoft.com/office/drawing/2014/main" val="10003"/>
                  </a:ext>
                </a:extLst>
              </a:tr>
              <a:tr h="985051">
                <a:tc>
                  <a:txBody>
                    <a:bodyPr/>
                    <a:lstStyle/>
                    <a:p>
                      <a:pPr indent="0" algn="ctr">
                        <a:buNone/>
                      </a:pPr>
                      <a:r>
                        <a:rPr lang="zh-CN" sz="1100" b="1">
                          <a:solidFill>
                            <a:srgbClr val="FF0000"/>
                          </a:solidFill>
                          <a:latin typeface="Arial" panose="020B0604020202020204" pitchFamily="34" charset="0"/>
                          <a:ea typeface="宋体" panose="02010600030101010101" pitchFamily="2" charset="-122"/>
                        </a:rPr>
                        <a:t>周南</a:t>
                      </a:r>
                      <a:endParaRPr lang="en-US" altLang="en-US" sz="1100" b="1">
                        <a:solidFill>
                          <a:srgbClr val="FF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00"/>
                    </a:solidFill>
                  </a:tcPr>
                </a:tc>
                <a:tc>
                  <a:txBody>
                    <a:bodyPr/>
                    <a:lstStyle/>
                    <a:p>
                      <a:pPr indent="0" algn="ctr">
                        <a:buNone/>
                      </a:pPr>
                      <a:r>
                        <a:rPr lang="en-US" sz="1100" b="1">
                          <a:solidFill>
                            <a:srgbClr val="000000"/>
                          </a:solidFill>
                          <a:latin typeface="宋体" panose="02010600030101010101" pitchFamily="2" charset="-122"/>
                        </a:rPr>
                        <a:t>0.71</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0.713</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0.72</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a:solidFill>
                            <a:srgbClr val="000000"/>
                          </a:solidFill>
                          <a:latin typeface="宋体" panose="02010600030101010101" pitchFamily="2" charset="-122"/>
                        </a:rPr>
                        <a:t>0.71</a:t>
                      </a:r>
                      <a:endParaRPr lang="en-US" altLang="en-US" sz="1100" b="1">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0.703</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0.71</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0.71</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0.71</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0.73</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0.707</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0.72</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0.69</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1" dirty="0">
                          <a:solidFill>
                            <a:srgbClr val="000000"/>
                          </a:solidFill>
                          <a:latin typeface="宋体" panose="02010600030101010101" pitchFamily="2" charset="-122"/>
                        </a:rPr>
                        <a:t>0.713</a:t>
                      </a:r>
                      <a:endParaRPr lang="en-US" altLang="en-US" sz="1100" b="1" dirty="0">
                        <a:solidFill>
                          <a:srgbClr val="00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400" b="1" dirty="0">
                          <a:solidFill>
                            <a:srgbClr val="FF0000"/>
                          </a:solidFill>
                          <a:latin typeface="宋体" panose="02010600030101010101" pitchFamily="2" charset="-122"/>
                        </a:rPr>
                        <a:t>0.710 </a:t>
                      </a:r>
                      <a:endParaRPr lang="en-US" altLang="en-US" sz="1400" b="1" dirty="0">
                        <a:solidFill>
                          <a:srgbClr val="FF0000"/>
                        </a:solidFill>
                        <a:latin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00"/>
                    </a:solidFill>
                  </a:tcPr>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2585323"/>
          </a:xfrm>
          <a:prstGeom prst="rect">
            <a:avLst/>
          </a:prstGeom>
          <a:noFill/>
        </p:spPr>
        <p:txBody>
          <a:bodyPr wrap="square" rtlCol="0">
            <a:spAutoFit/>
          </a:bodyPr>
          <a:lstStyle/>
          <a:p>
            <a:r>
              <a:rPr lang="en-US" altLang="zh-CN" sz="5400" b="1" dirty="0">
                <a:solidFill>
                  <a:schemeClr val="bg1"/>
                </a:solidFill>
              </a:rPr>
              <a:t>Part 06</a:t>
            </a:r>
          </a:p>
          <a:p>
            <a:r>
              <a:rPr lang="zh-CN" altLang="en-US" sz="5400" dirty="0">
                <a:solidFill>
                  <a:schemeClr val="bg1"/>
                </a:solidFill>
              </a:rPr>
              <a:t>参考资料</a:t>
            </a:r>
          </a:p>
          <a:p>
            <a:endParaRPr lang="zh-CN" altLang="en-US" sz="5400" dirty="0">
              <a:solidFill>
                <a:schemeClr val="bg1"/>
              </a:solidFill>
            </a:endParaRP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06</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Six</a:t>
            </a:r>
          </a:p>
          <a:p>
            <a:r>
              <a:rPr lang="zh-CN" altLang="en-US" sz="2000" dirty="0"/>
              <a:t>参考资料</a:t>
            </a:r>
          </a:p>
        </p:txBody>
      </p:sp>
      <p:sp>
        <p:nvSpPr>
          <p:cNvPr id="2" name="矩形 1"/>
          <p:cNvSpPr/>
          <p:nvPr/>
        </p:nvSpPr>
        <p:spPr>
          <a:xfrm>
            <a:off x="1650999" y="1625600"/>
            <a:ext cx="9440333" cy="4401205"/>
          </a:xfrm>
          <a:prstGeom prst="rect">
            <a:avLst/>
          </a:prstGeom>
        </p:spPr>
        <p:txBody>
          <a:bodyPr wrap="square">
            <a:spAutoFit/>
          </a:bodyPr>
          <a:lstStyle/>
          <a:p>
            <a:pPr algn="just">
              <a:spcAft>
                <a:spcPts val="0"/>
              </a:spcAft>
            </a:pPr>
            <a:r>
              <a:rPr lang="zh-CN" altLang="zh-CN" sz="2800" b="1" kern="100" dirty="0">
                <a:latin typeface="Calibri" panose="020F0502020204030204" pitchFamily="34" charset="0"/>
                <a:ea typeface="宋体" panose="02010600030101010101" pitchFamily="2" charset="-122"/>
                <a:cs typeface="Times New Roman" panose="02020603050405020304" pitchFamily="18" charset="0"/>
              </a:rPr>
              <a:t>参考资料：</a:t>
            </a:r>
          </a:p>
          <a:p>
            <a:pPr indent="266700" algn="just">
              <a:spcAft>
                <a:spcPts val="0"/>
              </a:spcAft>
            </a:pPr>
            <a:r>
              <a:rPr lang="zh-CN" altLang="zh-CN" sz="2800" b="1" kern="100" dirty="0">
                <a:latin typeface="Calibri" panose="020F0502020204030204" pitchFamily="34" charset="0"/>
                <a:ea typeface="宋体" panose="02010600030101010101" pitchFamily="2" charset="-122"/>
                <a:cs typeface="Times New Roman" panose="02020603050405020304" pitchFamily="18" charset="0"/>
              </a:rPr>
              <a:t>张海藩，牟永敏</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800" b="1" kern="100" dirty="0">
                <a:latin typeface="Calibri" panose="020F0502020204030204" pitchFamily="34" charset="0"/>
                <a:ea typeface="宋体" panose="02010600030101010101" pitchFamily="2" charset="-122"/>
                <a:cs typeface="Times New Roman" panose="02020603050405020304" pitchFamily="18" charset="0"/>
              </a:rPr>
              <a:t>《软件工程导论（第</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6</a:t>
            </a:r>
            <a:r>
              <a:rPr lang="zh-CN" altLang="zh-CN" sz="2800" b="1" kern="100" dirty="0">
                <a:latin typeface="Calibri" panose="020F0502020204030204" pitchFamily="34" charset="0"/>
                <a:ea typeface="宋体" panose="02010600030101010101" pitchFamily="2" charset="-122"/>
                <a:cs typeface="Times New Roman" panose="02020603050405020304" pitchFamily="18" charset="0"/>
              </a:rPr>
              <a:t>版）》</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800" b="1" kern="100" dirty="0">
                <a:latin typeface="Calibri" panose="020F0502020204030204" pitchFamily="34" charset="0"/>
                <a:ea typeface="宋体" panose="02010600030101010101" pitchFamily="2" charset="-122"/>
                <a:cs typeface="Times New Roman" panose="02020603050405020304" pitchFamily="18" charset="0"/>
              </a:rPr>
              <a:t>北京</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a:t>
            </a:r>
            <a:r>
              <a:rPr lang="zh-CN" altLang="zh-CN" sz="2800" b="1" kern="100" dirty="0">
                <a:latin typeface="Calibri" panose="020F0502020204030204" pitchFamily="34" charset="0"/>
                <a:ea typeface="宋体" panose="02010600030101010101" pitchFamily="2" charset="-122"/>
                <a:cs typeface="Times New Roman" panose="02020603050405020304" pitchFamily="18" charset="0"/>
              </a:rPr>
              <a:t>清华大学出版社，</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2013</a:t>
            </a:r>
            <a:endParaRPr lang="zh-CN" altLang="zh-CN" sz="28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zh-CN" altLang="zh-CN" sz="2800" b="1" kern="100" dirty="0">
                <a:solidFill>
                  <a:srgbClr val="2F2F2F"/>
                </a:solidFill>
                <a:latin typeface="Arial" panose="020B0604020202020204" pitchFamily="34" charset="0"/>
                <a:ea typeface="宋体" panose="02010600030101010101" pitchFamily="2" charset="-122"/>
                <a:cs typeface="Arial" panose="020B0604020202020204" pitchFamily="34" charset="0"/>
              </a:rPr>
              <a:t>王延平</a:t>
            </a:r>
            <a:r>
              <a:rPr lang="zh-CN" altLang="zh-CN" sz="2800" b="1" kern="100" dirty="0">
                <a:solidFill>
                  <a:srgbClr val="2F2F2F"/>
                </a:solidFill>
                <a:latin typeface="Calibri" panose="020F0502020204030204" pitchFamily="34" charset="0"/>
                <a:ea typeface="Arial" panose="020B0604020202020204" pitchFamily="34" charset="0"/>
                <a:cs typeface="Times New Roman" panose="02020603050405020304" pitchFamily="18" charset="0"/>
              </a:rPr>
              <a:t> </a:t>
            </a:r>
            <a:r>
              <a:rPr lang="zh-CN" altLang="zh-CN" sz="2800" b="1" kern="100" dirty="0">
                <a:solidFill>
                  <a:srgbClr val="2F2F2F"/>
                </a:solidFill>
                <a:latin typeface="Arial" panose="020B0604020202020204" pitchFamily="34" charset="0"/>
                <a:ea typeface="宋体" panose="02010600030101010101" pitchFamily="2" charset="-122"/>
                <a:cs typeface="Arial" panose="020B0604020202020204" pitchFamily="34" charset="0"/>
              </a:rPr>
              <a:t>《</a:t>
            </a:r>
            <a:r>
              <a:rPr lang="en-US" altLang="zh-CN" sz="2800" b="1" kern="100" dirty="0">
                <a:solidFill>
                  <a:srgbClr val="2F2F2F"/>
                </a:solidFill>
                <a:latin typeface="Arial" panose="020B0604020202020204" pitchFamily="34" charset="0"/>
                <a:ea typeface="宋体" panose="02010600030101010101" pitchFamily="2" charset="-122"/>
                <a:cs typeface="Times New Roman" panose="02020603050405020304" pitchFamily="18" charset="0"/>
              </a:rPr>
              <a:t>21</a:t>
            </a:r>
            <a:r>
              <a:rPr lang="zh-CN" altLang="zh-CN" sz="2800" b="1" kern="100" dirty="0">
                <a:solidFill>
                  <a:srgbClr val="2F2F2F"/>
                </a:solidFill>
                <a:latin typeface="Arial" panose="020B0604020202020204" pitchFamily="34" charset="0"/>
                <a:ea typeface="宋体" panose="02010600030101010101" pitchFamily="2" charset="-122"/>
                <a:cs typeface="Arial" panose="020B0604020202020204" pitchFamily="34" charset="0"/>
              </a:rPr>
              <a:t>天精通微信小程序开发》</a:t>
            </a:r>
            <a:r>
              <a:rPr lang="zh-CN" altLang="zh-CN" sz="2800" b="1" kern="100" dirty="0">
                <a:solidFill>
                  <a:srgbClr val="2F2F2F"/>
                </a:solidFill>
                <a:latin typeface="Calibri" panose="020F0502020204030204" pitchFamily="34" charset="0"/>
                <a:ea typeface="Arial" panose="020B0604020202020204" pitchFamily="34" charset="0"/>
                <a:cs typeface="Times New Roman" panose="02020603050405020304" pitchFamily="18" charset="0"/>
              </a:rPr>
              <a:t> </a:t>
            </a:r>
            <a:r>
              <a:rPr lang="en-US" altLang="zh-CN" sz="2800" b="1" kern="100" dirty="0">
                <a:solidFill>
                  <a:srgbClr val="2F2F2F"/>
                </a:solidFill>
                <a:latin typeface="Calibri" panose="020F0502020204030204" pitchFamily="34" charset="0"/>
                <a:ea typeface="Arial" panose="020B0604020202020204" pitchFamily="34" charset="0"/>
                <a:cs typeface="Times New Roman" panose="02020603050405020304" pitchFamily="18" charset="0"/>
              </a:rPr>
              <a:t> </a:t>
            </a:r>
            <a:r>
              <a:rPr lang="zh-CN" altLang="zh-CN" sz="2800" b="1" kern="100" dirty="0">
                <a:solidFill>
                  <a:srgbClr val="2F2F2F"/>
                </a:solidFill>
                <a:latin typeface="Arial" panose="020B0604020202020204" pitchFamily="34" charset="0"/>
                <a:ea typeface="宋体" panose="02010600030101010101" pitchFamily="2" charset="-122"/>
                <a:cs typeface="Arial" panose="020B0604020202020204" pitchFamily="34" charset="0"/>
              </a:rPr>
              <a:t>北京</a:t>
            </a:r>
            <a:r>
              <a:rPr lang="en-US" altLang="zh-CN" sz="2800" b="1" kern="100" dirty="0">
                <a:solidFill>
                  <a:srgbClr val="2F2F2F"/>
                </a:solidFill>
                <a:latin typeface="Arial" panose="020B0604020202020204" pitchFamily="34" charset="0"/>
                <a:ea typeface="宋体" panose="02010600030101010101" pitchFamily="2" charset="-122"/>
                <a:cs typeface="Times New Roman" panose="02020603050405020304" pitchFamily="18" charset="0"/>
              </a:rPr>
              <a:t>:</a:t>
            </a:r>
            <a:r>
              <a:rPr lang="zh-CN" altLang="zh-CN" sz="2800" b="1" kern="100" dirty="0">
                <a:solidFill>
                  <a:srgbClr val="2F2F2F"/>
                </a:solidFill>
                <a:latin typeface="Arial" panose="020B0604020202020204" pitchFamily="34" charset="0"/>
                <a:ea typeface="宋体" panose="02010600030101010101" pitchFamily="2" charset="-122"/>
                <a:cs typeface="Arial" panose="020B0604020202020204" pitchFamily="34" charset="0"/>
              </a:rPr>
              <a:t>电子工业出版社</a:t>
            </a:r>
            <a:r>
              <a:rPr lang="en-US" altLang="zh-CN" sz="2800" b="1" kern="100" dirty="0">
                <a:solidFill>
                  <a:srgbClr val="2F2F2F"/>
                </a:solidFill>
                <a:latin typeface="Arial" panose="020B0604020202020204" pitchFamily="34" charset="0"/>
                <a:ea typeface="宋体" panose="02010600030101010101" pitchFamily="2" charset="-122"/>
                <a:cs typeface="Times New Roman" panose="02020603050405020304" pitchFamily="18" charset="0"/>
              </a:rPr>
              <a:t> 2017.2</a:t>
            </a:r>
            <a:endParaRPr lang="zh-CN" altLang="zh-CN" sz="28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zh-CN" altLang="zh-CN" sz="2800" b="1" kern="100" dirty="0">
                <a:solidFill>
                  <a:srgbClr val="2F2F2F"/>
                </a:solidFill>
                <a:latin typeface="Arial" panose="020B0604020202020204" pitchFamily="34" charset="0"/>
                <a:ea typeface="宋体" panose="02010600030101010101" pitchFamily="2" charset="-122"/>
                <a:cs typeface="Arial" panose="020B0604020202020204" pitchFamily="34" charset="0"/>
              </a:rPr>
              <a:t>微信小程序官方开发指南</a:t>
            </a:r>
            <a:r>
              <a:rPr lang="zh-CN" altLang="zh-CN" sz="2800" b="1" kern="100" dirty="0">
                <a:solidFill>
                  <a:srgbClr val="2F2F2F"/>
                </a:solidFill>
                <a:latin typeface="Calibri" panose="020F0502020204030204" pitchFamily="34" charset="0"/>
                <a:ea typeface="Arial" panose="020B0604020202020204" pitchFamily="34" charset="0"/>
                <a:cs typeface="Times New Roman" panose="02020603050405020304" pitchFamily="18" charset="0"/>
              </a:rPr>
              <a:t> </a:t>
            </a:r>
            <a:r>
              <a:rPr lang="en-US" altLang="zh-CN" sz="2800" b="1" u="sng" kern="100" dirty="0">
                <a:solidFill>
                  <a:srgbClr val="0000FF"/>
                </a:solidFill>
                <a:latin typeface="Calibri" panose="020F0502020204030204" pitchFamily="34" charset="0"/>
                <a:ea typeface="宋体" panose="02010600030101010101" pitchFamily="2" charset="-122"/>
                <a:cs typeface="Times New Roman" panose="02020603050405020304" pitchFamily="18" charset="0"/>
                <a:hlinkClick r:id="rId3"/>
              </a:rPr>
              <a:t>https://developers.weixin.qq.com</a:t>
            </a:r>
            <a:endParaRPr lang="zh-CN" altLang="zh-CN" sz="28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2800" b="1" kern="100" dirty="0">
                <a:solidFill>
                  <a:srgbClr val="333333"/>
                </a:solidFill>
                <a:latin typeface="Arial" panose="020B0604020202020204" pitchFamily="34" charset="0"/>
                <a:ea typeface="宋体" panose="02010600030101010101" pitchFamily="2" charset="-122"/>
                <a:cs typeface="Times New Roman" panose="02020603050405020304" pitchFamily="18" charset="0"/>
              </a:rPr>
              <a:t>Kyle Simpson </a:t>
            </a:r>
            <a:r>
              <a:rPr lang="zh-CN" altLang="zh-CN" sz="2800" b="1" kern="100" dirty="0">
                <a:solidFill>
                  <a:srgbClr val="333333"/>
                </a:solidFill>
                <a:latin typeface="Arial" panose="020B0604020202020204" pitchFamily="34" charset="0"/>
                <a:ea typeface="宋体" panose="02010600030101010101" pitchFamily="2" charset="-122"/>
                <a:cs typeface="Arial" panose="020B0604020202020204" pitchFamily="34" charset="0"/>
              </a:rPr>
              <a:t>《你不知道的</a:t>
            </a:r>
            <a:r>
              <a:rPr lang="en-US" altLang="zh-CN" sz="2800" b="1" kern="100" dirty="0">
                <a:solidFill>
                  <a:srgbClr val="333333"/>
                </a:solidFill>
                <a:latin typeface="Arial" panose="020B0604020202020204" pitchFamily="34" charset="0"/>
                <a:ea typeface="宋体" panose="02010600030101010101" pitchFamily="2" charset="-122"/>
                <a:cs typeface="Times New Roman" panose="02020603050405020304" pitchFamily="18" charset="0"/>
              </a:rPr>
              <a:t>JavaScript</a:t>
            </a:r>
            <a:r>
              <a:rPr lang="zh-CN" altLang="zh-CN" sz="2800" b="1" kern="100" dirty="0">
                <a:solidFill>
                  <a:srgbClr val="333333"/>
                </a:solidFill>
                <a:latin typeface="Arial" panose="020B0604020202020204" pitchFamily="34" charset="0"/>
                <a:ea typeface="宋体" panose="02010600030101010101" pitchFamily="2" charset="-122"/>
                <a:cs typeface="Arial" panose="020B0604020202020204" pitchFamily="34" charset="0"/>
              </a:rPr>
              <a:t>》北京</a:t>
            </a:r>
            <a:r>
              <a:rPr lang="en-US" altLang="zh-CN" sz="2800" b="1" kern="100" dirty="0">
                <a:solidFill>
                  <a:srgbClr val="333333"/>
                </a:solidFill>
                <a:latin typeface="Arial" panose="020B0604020202020204" pitchFamily="34" charset="0"/>
                <a:ea typeface="宋体" panose="02010600030101010101" pitchFamily="2" charset="-122"/>
                <a:cs typeface="Times New Roman" panose="02020603050405020304" pitchFamily="18" charset="0"/>
              </a:rPr>
              <a:t>:</a:t>
            </a:r>
            <a:r>
              <a:rPr lang="zh-CN" altLang="zh-CN" sz="2800" b="1" kern="100" dirty="0">
                <a:solidFill>
                  <a:srgbClr val="333333"/>
                </a:solidFill>
                <a:latin typeface="Arial" panose="020B0604020202020204" pitchFamily="34" charset="0"/>
                <a:ea typeface="宋体" panose="02010600030101010101" pitchFamily="2" charset="-122"/>
                <a:cs typeface="Arial" panose="020B0604020202020204" pitchFamily="34" charset="0"/>
              </a:rPr>
              <a:t>人民邮电出版社</a:t>
            </a:r>
            <a:r>
              <a:rPr lang="zh-CN" altLang="zh-CN" sz="2800" b="1" kern="100" dirty="0">
                <a:solidFill>
                  <a:srgbClr val="333333"/>
                </a:solidFill>
                <a:latin typeface="Calibri" panose="020F0502020204030204" pitchFamily="34" charset="0"/>
                <a:ea typeface="Arial" panose="020B0604020202020204" pitchFamily="34" charset="0"/>
                <a:cs typeface="Times New Roman" panose="02020603050405020304" pitchFamily="18" charset="0"/>
              </a:rPr>
              <a:t> </a:t>
            </a:r>
            <a:r>
              <a:rPr lang="en-US" altLang="zh-CN" sz="2800" b="1" kern="100" dirty="0">
                <a:solidFill>
                  <a:srgbClr val="333333"/>
                </a:solidFill>
                <a:latin typeface="Calibri" panose="020F0502020204030204" pitchFamily="34" charset="0"/>
                <a:ea typeface="Arial" panose="020B0604020202020204" pitchFamily="34" charset="0"/>
                <a:cs typeface="Times New Roman" panose="02020603050405020304" pitchFamily="18" charset="0"/>
              </a:rPr>
              <a:t>2015.4</a:t>
            </a:r>
            <a:endParaRPr lang="zh-CN" altLang="zh-CN" sz="2800" b="1"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en-US" altLang="zh-CN" sz="2800" b="1" kern="100" dirty="0">
                <a:solidFill>
                  <a:srgbClr val="333333"/>
                </a:solidFill>
                <a:latin typeface="Arial" panose="020B0604020202020204" pitchFamily="34" charset="0"/>
                <a:ea typeface="宋体" panose="02010600030101010101" pitchFamily="2" charset="-122"/>
                <a:cs typeface="Times New Roman" panose="02020603050405020304" pitchFamily="18" charset="0"/>
              </a:rPr>
              <a:t>GB T-8567-2006</a:t>
            </a:r>
            <a:r>
              <a:rPr lang="zh-CN" altLang="zh-CN" sz="2800" b="1" kern="100" dirty="0">
                <a:solidFill>
                  <a:srgbClr val="333333"/>
                </a:solidFill>
                <a:latin typeface="Arial" panose="020B0604020202020204" pitchFamily="34" charset="0"/>
                <a:ea typeface="宋体" panose="02010600030101010101" pitchFamily="2" charset="-122"/>
                <a:cs typeface="Arial" panose="020B0604020202020204" pitchFamily="34" charset="0"/>
              </a:rPr>
              <a:t>计算机软件文档编制规范</a:t>
            </a:r>
            <a:endParaRPr lang="zh-CN" altLang="zh-CN" sz="2800" b="1" kern="100" dirty="0">
              <a:latin typeface="Calibri" panose="020F0502020204030204" pitchFamily="34" charset="0"/>
              <a:ea typeface="宋体" panose="02010600030101010101" pitchFamily="2" charset="-122"/>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4731827" y="525467"/>
            <a:ext cx="6131245" cy="523220"/>
          </a:xfrm>
          <a:prstGeom prst="rect">
            <a:avLst/>
          </a:prstGeom>
          <a:noFill/>
        </p:spPr>
        <p:txBody>
          <a:bodyPr wrap="square" rtlCol="0">
            <a:spAutoFit/>
          </a:bodyPr>
          <a:lstStyle/>
          <a:p>
            <a:r>
              <a:rPr lang="zh-CN" altLang="en-US" sz="2800" b="1" dirty="0">
                <a:solidFill>
                  <a:schemeClr val="accent2"/>
                </a:solidFill>
                <a:sym typeface="+mn-ea"/>
              </a:rPr>
              <a:t>项目计划中人员安排（以甘特图表示）</a:t>
            </a:r>
            <a:endParaRPr lang="en-US" altLang="zh-CN" sz="2800" b="1" dirty="0">
              <a:solidFill>
                <a:schemeClr val="accent2"/>
              </a:solidFill>
              <a:sym typeface="+mn-ea"/>
            </a:endParaRPr>
          </a:p>
        </p:txBody>
      </p:sp>
      <p:sp>
        <p:nvSpPr>
          <p:cNvPr id="4" name="文本框 3"/>
          <p:cNvSpPr txBox="1"/>
          <p:nvPr/>
        </p:nvSpPr>
        <p:spPr>
          <a:xfrm>
            <a:off x="785794" y="402923"/>
            <a:ext cx="865206" cy="706755"/>
          </a:xfrm>
          <a:prstGeom prst="rect">
            <a:avLst/>
          </a:prstGeom>
          <a:noFill/>
        </p:spPr>
        <p:txBody>
          <a:bodyPr wrap="square" rtlCol="0">
            <a:spAutoFit/>
          </a:bodyPr>
          <a:lstStyle/>
          <a:p>
            <a:r>
              <a:rPr lang="en-US" altLang="zh-CN" sz="4000" b="1" u="sng" dirty="0">
                <a:solidFill>
                  <a:srgbClr val="1A9895"/>
                </a:solidFill>
              </a:rPr>
              <a:t>02</a:t>
            </a:r>
            <a:endParaRPr lang="zh-CN" altLang="en-US" sz="4000" u="sng" dirty="0">
              <a:solidFill>
                <a:srgbClr val="1A9895"/>
              </a:solidFill>
            </a:endParaRPr>
          </a:p>
        </p:txBody>
      </p:sp>
      <p:sp>
        <p:nvSpPr>
          <p:cNvPr id="5" name="矩形 4"/>
          <p:cNvSpPr/>
          <p:nvPr/>
        </p:nvSpPr>
        <p:spPr>
          <a:xfrm>
            <a:off x="1651000" y="433700"/>
            <a:ext cx="4692650" cy="706755"/>
          </a:xfrm>
          <a:prstGeom prst="rect">
            <a:avLst/>
          </a:prstGeom>
        </p:spPr>
        <p:txBody>
          <a:bodyPr wrap="square">
            <a:spAutoFit/>
          </a:bodyPr>
          <a:lstStyle/>
          <a:p>
            <a:r>
              <a:rPr lang="en-US" altLang="zh-CN" sz="2000" dirty="0"/>
              <a:t>Part Two</a:t>
            </a:r>
          </a:p>
          <a:p>
            <a:r>
              <a:rPr lang="zh-CN" altLang="en-US" sz="2000" dirty="0"/>
              <a:t>文档提交及详细情况</a:t>
            </a:r>
          </a:p>
        </p:txBody>
      </p:sp>
      <p:pic>
        <p:nvPicPr>
          <p:cNvPr id="7" name="图片 6"/>
          <p:cNvPicPr>
            <a:picLocks noChangeAspect="1"/>
          </p:cNvPicPr>
          <p:nvPr/>
        </p:nvPicPr>
        <p:blipFill>
          <a:blip r:embed="rId3"/>
          <a:stretch>
            <a:fillRect/>
          </a:stretch>
        </p:blipFill>
        <p:spPr>
          <a:xfrm>
            <a:off x="669290" y="1443355"/>
            <a:ext cx="11064875" cy="49866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06</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Six</a:t>
            </a:r>
          </a:p>
          <a:p>
            <a:r>
              <a:rPr lang="zh-CN" altLang="en-US" sz="2000" dirty="0"/>
              <a:t>参考资料</a:t>
            </a:r>
          </a:p>
        </p:txBody>
      </p:sp>
      <p:sp>
        <p:nvSpPr>
          <p:cNvPr id="2" name="矩形 1"/>
          <p:cNvSpPr/>
          <p:nvPr/>
        </p:nvSpPr>
        <p:spPr>
          <a:xfrm>
            <a:off x="1650999" y="1625600"/>
            <a:ext cx="9440333" cy="4401205"/>
          </a:xfrm>
          <a:prstGeom prst="rect">
            <a:avLst/>
          </a:prstGeom>
        </p:spPr>
        <p:txBody>
          <a:bodyPr wrap="square">
            <a:spAutoFit/>
          </a:bodyPr>
          <a:lstStyle/>
          <a:p>
            <a:pPr algn="just">
              <a:spcAft>
                <a:spcPts val="0"/>
              </a:spcAft>
            </a:pPr>
            <a:r>
              <a:rPr lang="zh-CN" altLang="zh-CN" sz="2800" b="1" kern="100" dirty="0">
                <a:latin typeface="Calibri" panose="020F0502020204030204" pitchFamily="34" charset="0"/>
                <a:ea typeface="宋体" panose="02010600030101010101" pitchFamily="2" charset="-122"/>
                <a:cs typeface="Times New Roman" panose="02020603050405020304" pitchFamily="18" charset="0"/>
              </a:rPr>
              <a:t>参考资料：</a:t>
            </a:r>
            <a:endParaRPr lang="en-US" altLang="zh-CN" sz="2800" b="1" kern="100" dirty="0">
              <a:latin typeface="Calibri" panose="020F0502020204030204" pitchFamily="34" charset="0"/>
              <a:ea typeface="宋体" panose="02010600030101010101" pitchFamily="2" charset="-122"/>
              <a:cs typeface="Times New Roman" panose="02020603050405020304" pitchFamily="18" charset="0"/>
            </a:endParaRPr>
          </a:p>
          <a:p>
            <a:pPr algn="just">
              <a:spcAft>
                <a:spcPts val="0"/>
              </a:spcAft>
            </a:pP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SE2019</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春</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-G06-</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项目计划</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V5.0</a:t>
            </a:r>
          </a:p>
          <a:p>
            <a:pPr algn="just">
              <a:spcAft>
                <a:spcPts val="0"/>
              </a:spcAft>
            </a:pP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SE2019-G06-</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系统</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子系统</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设计</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结构设计</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说明</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(SSDD)V4.0</a:t>
            </a:r>
          </a:p>
          <a:p>
            <a:pPr algn="just"/>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SE2019</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春</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-G06-</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详细设计</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V4.0</a:t>
            </a:r>
          </a:p>
          <a:p>
            <a:pPr algn="just"/>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SE2019-G06- </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可行性分析</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研究</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报告</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(FAR)V3.0</a:t>
            </a:r>
          </a:p>
          <a:p>
            <a:pPr algn="just">
              <a:spcAft>
                <a:spcPts val="0"/>
              </a:spcAft>
            </a:pP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SE2019</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春</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-G06-</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软件用户手册</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V2.0</a:t>
            </a:r>
          </a:p>
          <a:p>
            <a:pPr algn="just">
              <a:spcAft>
                <a:spcPts val="0"/>
              </a:spcAft>
            </a:pP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SE2019</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春</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-G06-</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软件测试计划</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V2.0</a:t>
            </a:r>
          </a:p>
          <a:p>
            <a:pPr algn="just">
              <a:spcAft>
                <a:spcPts val="0"/>
              </a:spcAft>
            </a:pP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SE2019</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春</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-G06-</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软件测试报告</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(STR)V2.0</a:t>
            </a:r>
          </a:p>
          <a:p>
            <a:pPr algn="just"/>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SE2019</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春</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-G06-</a:t>
            </a:r>
            <a:r>
              <a:rPr lang="zh-CN" altLang="en-US" sz="2800" b="1" kern="100" dirty="0">
                <a:latin typeface="Calibri" panose="020F0502020204030204" pitchFamily="34" charset="0"/>
                <a:ea typeface="宋体" panose="02010600030101010101" pitchFamily="2" charset="-122"/>
                <a:cs typeface="Times New Roman" panose="02020603050405020304" pitchFamily="18" charset="0"/>
              </a:rPr>
              <a:t>项目开发总结报告</a:t>
            </a: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(PDSR)V2.0</a:t>
            </a:r>
          </a:p>
          <a:p>
            <a:pPr algn="just">
              <a:spcAft>
                <a:spcPts val="0"/>
              </a:spcAft>
            </a:pPr>
            <a:r>
              <a:rPr lang="en-US" altLang="zh-CN" sz="2800" b="1" kern="100" dirty="0">
                <a:latin typeface="Calibri" panose="020F0502020204030204" pitchFamily="34" charset="0"/>
                <a:ea typeface="宋体" panose="02010600030101010101" pitchFamily="2" charset="-122"/>
                <a:cs typeface="Times New Roman" panose="02020603050405020304" pitchFamily="18" charset="0"/>
              </a:rPr>
              <a:t>…….</a:t>
            </a:r>
            <a:endParaRPr lang="zh-CN" altLang="zh-CN" sz="2800" b="1" kern="100" dirty="0">
              <a:latin typeface="Calibri" panose="020F0502020204030204" pitchFamily="34" charset="0"/>
              <a:ea typeface="宋体" panose="02010600030101010101" pitchFamily="2" charset="-122"/>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p:cNvSpPr txBox="1"/>
          <p:nvPr/>
        </p:nvSpPr>
        <p:spPr>
          <a:xfrm>
            <a:off x="574127" y="2557690"/>
            <a:ext cx="7713337" cy="2585323"/>
          </a:xfrm>
          <a:prstGeom prst="rect">
            <a:avLst/>
          </a:prstGeom>
          <a:noFill/>
        </p:spPr>
        <p:txBody>
          <a:bodyPr wrap="square" rtlCol="0">
            <a:spAutoFit/>
          </a:bodyPr>
          <a:lstStyle/>
          <a:p>
            <a:r>
              <a:rPr lang="en-US" altLang="zh-CN" sz="5400" b="1" dirty="0">
                <a:solidFill>
                  <a:schemeClr val="bg1"/>
                </a:solidFill>
              </a:rPr>
              <a:t>Part 07</a:t>
            </a:r>
          </a:p>
          <a:p>
            <a:r>
              <a:rPr lang="zh-CN" altLang="en-US" sz="5400" dirty="0">
                <a:solidFill>
                  <a:schemeClr val="bg1"/>
                </a:solidFill>
              </a:rPr>
              <a:t>绩效评价</a:t>
            </a:r>
          </a:p>
          <a:p>
            <a:endParaRPr lang="zh-CN" altLang="en-US" sz="5400" dirty="0">
              <a:solidFill>
                <a:schemeClr val="bg1"/>
              </a:solidFill>
            </a:endParaRP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图片 4">
            <a:hlinkClick r:id="rId3"/>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a:solidFill>
            <a:srgbClr val="1A9895"/>
          </a:solid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785794" y="433700"/>
            <a:ext cx="865206" cy="706755"/>
          </a:xfrm>
          <a:prstGeom prst="rect">
            <a:avLst/>
          </a:prstGeom>
          <a:noFill/>
        </p:spPr>
        <p:txBody>
          <a:bodyPr wrap="square" rtlCol="0">
            <a:spAutoFit/>
          </a:bodyPr>
          <a:lstStyle/>
          <a:p>
            <a:r>
              <a:rPr lang="en-US" altLang="zh-CN" sz="4000" b="1" u="sng" dirty="0">
                <a:solidFill>
                  <a:srgbClr val="1A9895"/>
                </a:solidFill>
              </a:rPr>
              <a:t>07</a:t>
            </a:r>
            <a:endParaRPr lang="zh-CN" altLang="en-US" sz="4000" u="sng" dirty="0">
              <a:solidFill>
                <a:srgbClr val="1A9895"/>
              </a:solidFill>
            </a:endParaRPr>
          </a:p>
        </p:txBody>
      </p:sp>
      <p:sp>
        <p:nvSpPr>
          <p:cNvPr id="9" name="矩形 8"/>
          <p:cNvSpPr/>
          <p:nvPr/>
        </p:nvSpPr>
        <p:spPr>
          <a:xfrm>
            <a:off x="1651000" y="464477"/>
            <a:ext cx="4692650" cy="706755"/>
          </a:xfrm>
          <a:prstGeom prst="rect">
            <a:avLst/>
          </a:prstGeom>
        </p:spPr>
        <p:txBody>
          <a:bodyPr wrap="square">
            <a:spAutoFit/>
          </a:bodyPr>
          <a:lstStyle/>
          <a:p>
            <a:r>
              <a:rPr lang="en-US" altLang="zh-CN" sz="2000" dirty="0"/>
              <a:t>Part Seven</a:t>
            </a:r>
          </a:p>
          <a:p>
            <a:r>
              <a:rPr lang="zh-CN" altLang="en-US" sz="2000" dirty="0"/>
              <a:t>绩效评价</a:t>
            </a:r>
          </a:p>
        </p:txBody>
      </p:sp>
      <p:pic>
        <p:nvPicPr>
          <p:cNvPr id="2" name="图片 1"/>
          <p:cNvPicPr>
            <a:picLocks noChangeAspect="1"/>
          </p:cNvPicPr>
          <p:nvPr/>
        </p:nvPicPr>
        <p:blipFill>
          <a:blip r:embed="rId3"/>
          <a:stretch>
            <a:fillRect/>
          </a:stretch>
        </p:blipFill>
        <p:spPr>
          <a:xfrm>
            <a:off x="1560195" y="1444625"/>
            <a:ext cx="10244455" cy="51346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469867" y="2999057"/>
            <a:ext cx="1571914" cy="923330"/>
          </a:xfrm>
          <a:prstGeom prst="rect">
            <a:avLst/>
          </a:prstGeom>
          <a:noFill/>
        </p:spPr>
        <p:txBody>
          <a:bodyPr wrap="square" rtlCol="0">
            <a:spAutoFit/>
          </a:bodyPr>
          <a:lstStyle/>
          <a:p>
            <a:r>
              <a:rPr lang="zh-CN" altLang="en-US" sz="5400" dirty="0">
                <a:solidFill>
                  <a:schemeClr val="bg1"/>
                </a:solidFill>
              </a:rPr>
              <a:t>谢谢</a:t>
            </a:r>
          </a:p>
        </p:txBody>
      </p:sp>
      <p:cxnSp>
        <p:nvCxnSpPr>
          <p:cNvPr id="4" name="直接连接符 3"/>
          <p:cNvCxnSpPr/>
          <p:nvPr/>
        </p:nvCxnSpPr>
        <p:spPr>
          <a:xfrm>
            <a:off x="413810" y="2713512"/>
            <a:ext cx="0" cy="149442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3366757"/>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7">
      <a:majorFont>
        <a:latin typeface="Calibri Light"/>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100</TotalTime>
  <Words>6855</Words>
  <Application>Microsoft Office PowerPoint</Application>
  <PresentationFormat>宽屏</PresentationFormat>
  <Paragraphs>2887</Paragraphs>
  <Slides>94</Slides>
  <Notes>92</Notes>
  <HiddenSlides>13</HiddenSlides>
  <MMClips>1</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2</vt:i4>
      </vt:variant>
      <vt:variant>
        <vt:lpstr>幻灯片标题</vt:lpstr>
      </vt:variant>
      <vt:variant>
        <vt:i4>94</vt:i4>
      </vt:variant>
    </vt:vector>
  </HeadingPairs>
  <TitlesOfParts>
    <vt:vector size="109" baseType="lpstr">
      <vt:lpstr>等线</vt:lpstr>
      <vt:lpstr>隶书</vt:lpstr>
      <vt:lpstr>宋体</vt:lpstr>
      <vt:lpstr>微软雅黑</vt:lpstr>
      <vt:lpstr>微软雅黑 Light</vt:lpstr>
      <vt:lpstr>Arial</vt:lpstr>
      <vt:lpstr>Calibri</vt:lpstr>
      <vt:lpstr>Calibri Light</vt:lpstr>
      <vt:lpstr>Cambria</vt:lpstr>
      <vt:lpstr>Century Gothic</vt:lpstr>
      <vt:lpstr>Segoe UI Light</vt:lpstr>
      <vt:lpstr>Times New Roman</vt:lpstr>
      <vt:lpstr>Office 主题</vt:lpstr>
      <vt:lpstr>Microsoft Visio 绘图</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李 骏</cp:lastModifiedBy>
  <cp:revision>648</cp:revision>
  <dcterms:created xsi:type="dcterms:W3CDTF">2015-08-18T02:51:00Z</dcterms:created>
  <dcterms:modified xsi:type="dcterms:W3CDTF">2019-06-24T09:28:38Z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2052-11.1.0.8696</vt:lpwstr>
  </property>
</Properties>
</file>

<file path=docProps/thumbnail.jpeg>
</file>